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959_BF36ED0E.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933_80191B4B.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comments/modernComment_94A_CC3F3179.xml" ContentType="application/vnd.ms-powerpoint.comments+xml"/>
  <Override PartName="/ppt/notesSlides/notesSlide11.xml" ContentType="application/vnd.openxmlformats-officedocument.presentationml.notesSlide+xml"/>
  <Override PartName="/ppt/comments/modernComment_957_4D9D3E0C.xml" ContentType="application/vnd.ms-powerpoint.comment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0.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1.xml" ContentType="application/vnd.openxmlformats-officedocument.themeOverride+xml"/>
  <Override PartName="/ppt/notesSlides/notesSlide1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2.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3.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4.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5.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6.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7.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8.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9.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0.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1.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2.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23.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24.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25.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26.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7.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28.xml" ContentType="application/vnd.openxmlformats-officedocument.themeOverr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29.xml" ContentType="application/vnd.openxmlformats-officedocument.themeOverr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heme/themeOverride30.xml" ContentType="application/vnd.openxmlformats-officedocument.themeOverr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heme/themeOverride31.xml" ContentType="application/vnd.openxmlformats-officedocument.themeOverr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32.xml" ContentType="application/vnd.openxmlformats-officedocument.themeOverr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33.xml" ContentType="application/vnd.openxmlformats-officedocument.themeOverr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34.xml" ContentType="application/vnd.openxmlformats-officedocument.themeOverr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35.xml" ContentType="application/vnd.openxmlformats-officedocument.themeOverr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36.xml" ContentType="application/vnd.openxmlformats-officedocument.themeOverr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37.xml" ContentType="application/vnd.openxmlformats-officedocument.themeOverr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38.xml" ContentType="application/vnd.openxmlformats-officedocument.themeOverr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39.xml" ContentType="application/vnd.openxmlformats-officedocument.themeOverride+xml"/>
  <Override PartName="/ppt/notesSlides/notesSlide13.xml" ContentType="application/vnd.openxmlformats-officedocument.presentationml.notesSlide+xml"/>
  <Override PartName="/ppt/comments/modernComment_935_A7F627B2.xml" ContentType="application/vnd.ms-powerpoint.comments+xml"/>
  <Override PartName="/ppt/notesSlides/notesSlide14.xml" ContentType="application/vnd.openxmlformats-officedocument.presentationml.notesSlide+xml"/>
  <Override PartName="/ppt/comments/modernComment_7FE531F4_A298296E.xml" ContentType="application/vnd.ms-powerpoint.comments+xml"/>
  <Override PartName="/ppt/comments/modernComment_7FE531F3_43072F59.xml" ContentType="application/vnd.ms-powerpoint.comments+xml"/>
  <Override PartName="/ppt/notesSlides/notesSlide15.xml" ContentType="application/vnd.openxmlformats-officedocument.presentationml.notesSlide+xml"/>
  <Override PartName="/ppt/comments/modernComment_14B_57159C23.xml" ContentType="application/vnd.ms-powerpoint.comments+xml"/>
  <Override PartName="/ppt/notesSlides/notesSlide16.xml" ContentType="application/vnd.openxmlformats-officedocument.presentationml.notesSlide+xml"/>
  <Override PartName="/ppt/comments/modernComment_7FE531F5_F3C72AE4.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7" r:id="rId4"/>
    <p:sldMasterId id="2147483753" r:id="rId5"/>
    <p:sldMasterId id="2147483648" r:id="rId6"/>
  </p:sldMasterIdLst>
  <p:notesMasterIdLst>
    <p:notesMasterId r:id="rId50"/>
  </p:notesMasterIdLst>
  <p:sldIdLst>
    <p:sldId id="2345" r:id="rId7"/>
    <p:sldId id="2145726961" r:id="rId8"/>
    <p:sldId id="2393" r:id="rId9"/>
    <p:sldId id="2330" r:id="rId10"/>
    <p:sldId id="2145726975" r:id="rId11"/>
    <p:sldId id="2145726956" r:id="rId12"/>
    <p:sldId id="2395" r:id="rId13"/>
    <p:sldId id="2145726971" r:id="rId14"/>
    <p:sldId id="2145726955" r:id="rId15"/>
    <p:sldId id="2355" r:id="rId16"/>
    <p:sldId id="2145726959" r:id="rId17"/>
    <p:sldId id="2389" r:id="rId18"/>
    <p:sldId id="2145726958" r:id="rId19"/>
    <p:sldId id="2373" r:id="rId20"/>
    <p:sldId id="2378" r:id="rId21"/>
    <p:sldId id="2391" r:id="rId22"/>
    <p:sldId id="311" r:id="rId23"/>
    <p:sldId id="2145726968" r:id="rId24"/>
    <p:sldId id="2145726974" r:id="rId25"/>
    <p:sldId id="2145726972" r:id="rId26"/>
    <p:sldId id="2145726973" r:id="rId27"/>
    <p:sldId id="2145726969" r:id="rId28"/>
    <p:sldId id="2145726970" r:id="rId29"/>
    <p:sldId id="2145726966" r:id="rId30"/>
    <p:sldId id="2145726967" r:id="rId31"/>
    <p:sldId id="2021" r:id="rId32"/>
    <p:sldId id="2145726954" r:id="rId33"/>
    <p:sldId id="2018" r:id="rId34"/>
    <p:sldId id="2024" r:id="rId35"/>
    <p:sldId id="2023" r:id="rId36"/>
    <p:sldId id="2019" r:id="rId37"/>
    <p:sldId id="2020" r:id="rId38"/>
    <p:sldId id="2022" r:id="rId39"/>
    <p:sldId id="2357" r:id="rId40"/>
    <p:sldId id="2145726964" r:id="rId41"/>
    <p:sldId id="2394" r:id="rId42"/>
    <p:sldId id="2145726962" r:id="rId43"/>
    <p:sldId id="2145726963" r:id="rId44"/>
    <p:sldId id="331" r:id="rId45"/>
    <p:sldId id="2145726965" r:id="rId46"/>
    <p:sldId id="2145726953" r:id="rId47"/>
    <p:sldId id="2150" r:id="rId48"/>
    <p:sldId id="2329"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70E7A55-315F-2229-B8FB-E1B4FEE1E428}" name="Wiemann, Kelly Joann" initials="WJ" userId="S::wiemannk@umsystem.edu::d5bb7430-3f83-47f2-a302-6892fcb7ebc6" providerId="AD"/>
  <p188:author id="{E2F6476E-E1C4-E72B-6897-79D6FDF56120}" name="Stoll, Megan" initials="" userId="S::stollml@umsystem.edu::c0f94553-139d-440e-82a1-d41265b5dfb9" providerId="AD"/>
  <p188:author id="{5565D084-71D3-01DD-0AB2-D3F2DD642D2E}" name="Gerling, Kenneth" initials="KG" userId="S::kjg5g5@umsystem.edu::7bdaa445-0e32-4d32-8d3d-f29994367179" providerId="AD"/>
  <p188:author id="{3A75528D-3FC8-51B6-C962-DD6DC09C4DD8}" name="Choi, Mun" initials="CM" userId="S::choimun@umsystem.edu::a971d8c9-bf4f-4e77-8e00-819410cbe212" providerId="AD"/>
  <p188:author id="{148F86D6-4A7C-28C2-027D-B78EC584D330}" name="Gourley, Zachary" initials="GZ" userId="S::zag2xh@umsystem.edu::c9961542-dc19-4d57-8af2-c3dbecddc1e0" providerId="AD"/>
  <p188:author id="{B67439F4-7703-10FE-1967-9B43FF62B87B}" name="Brandt, Julie" initials="BJ" userId="S::brandtju@umsystem.edu::44df3cc6-379b-4dfc-8ec5-7f325f343f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D0EF"/>
    <a:srgbClr val="B3D7C2"/>
    <a:srgbClr val="F1B82D"/>
    <a:srgbClr val="0432FF"/>
    <a:srgbClr val="426683"/>
    <a:srgbClr val="F1B82C"/>
    <a:srgbClr val="007A33"/>
    <a:srgbClr val="BA0C2F"/>
    <a:srgbClr val="0066CC"/>
    <a:srgbClr val="981E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F433CB-70F1-C42C-07A3-E37D504185DF}" v="8" dt="2024-06-27T13:47:21.556"/>
    <p1510:client id="{3D3CF4D3-F482-F6B1-E57E-3117E3ADA6D8}" v="4" dt="2024-06-26T19:03:45.032"/>
    <p1510:client id="{57D0B06E-5C47-C04E-B1F6-5CC7BD29217C}" v="756" dt="2024-06-27T13:26:18.723"/>
    <p1510:client id="{BAA0B712-466F-3E4F-AF0D-D74771756832}" v="152" dt="2024-06-26T16:07:07.9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8/10/relationships/authors" Targe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urley, Zachary" userId="S::zag2xh@umsystem.edu::c9961542-dc19-4d57-8af2-c3dbecddc1e0" providerId="AD" clId="Web-{2CF433CB-70F1-C42C-07A3-E37D504185DF}"/>
    <pc:docChg chg="">
      <pc:chgData name="Gourley, Zachary" userId="S::zag2xh@umsystem.edu::c9961542-dc19-4d57-8af2-c3dbecddc1e0" providerId="AD" clId="Web-{2CF433CB-70F1-C42C-07A3-E37D504185DF}" dt="2024-06-27T13:47:21.556" v="7"/>
      <pc:docMkLst>
        <pc:docMk/>
      </pc:docMkLst>
      <pc:sldChg chg="delCm">
        <pc:chgData name="Gourley, Zachary" userId="S::zag2xh@umsystem.edu::c9961542-dc19-4d57-8af2-c3dbecddc1e0" providerId="AD" clId="Web-{2CF433CB-70F1-C42C-07A3-E37D504185DF}" dt="2024-06-27T13:47:21.556" v="7"/>
        <pc:sldMkLst>
          <pc:docMk/>
          <pc:sldMk cId="2893195731" sldId="2373"/>
        </pc:sldMkLst>
        <pc:extLst>
          <p:ext xmlns:p="http://schemas.openxmlformats.org/presentationml/2006/main" uri="{D6D511B9-2390-475A-947B-AFAB55BFBCF1}">
            <pc226:cmChg xmlns:pc226="http://schemas.microsoft.com/office/powerpoint/2022/06/main/command" chg="del">
              <pc226:chgData name="Gourley, Zachary" userId="S::zag2xh@umsystem.edu::c9961542-dc19-4d57-8af2-c3dbecddc1e0" providerId="AD" clId="Web-{2CF433CB-70F1-C42C-07A3-E37D504185DF}" dt="2024-06-27T13:47:21.556" v="7"/>
              <pc2:cmMkLst xmlns:pc2="http://schemas.microsoft.com/office/powerpoint/2019/9/main/command">
                <pc:docMk/>
                <pc:sldMk cId="2893195731" sldId="2373"/>
                <pc2:cmMk id="{CEA747D6-4B65-4A47-8E6C-449B5DDB5530}"/>
              </pc2:cmMkLst>
            </pc226:cmChg>
          </p:ext>
        </pc:extLst>
      </pc:sldChg>
      <pc:sldChg chg="delCm">
        <pc:chgData name="Gourley, Zachary" userId="S::zag2xh@umsystem.edu::c9961542-dc19-4d57-8af2-c3dbecddc1e0" providerId="AD" clId="Web-{2CF433CB-70F1-C42C-07A3-E37D504185DF}" dt="2024-06-27T13:47:11.505" v="5"/>
        <pc:sldMkLst>
          <pc:docMk/>
          <pc:sldMk cId="3781665279" sldId="2145726955"/>
        </pc:sldMkLst>
        <pc:extLst>
          <p:ext xmlns:p="http://schemas.openxmlformats.org/presentationml/2006/main" uri="{D6D511B9-2390-475A-947B-AFAB55BFBCF1}">
            <pc226:cmChg xmlns:pc226="http://schemas.microsoft.com/office/powerpoint/2022/06/main/command" chg="del">
              <pc226:chgData name="Gourley, Zachary" userId="S::zag2xh@umsystem.edu::c9961542-dc19-4d57-8af2-c3dbecddc1e0" providerId="AD" clId="Web-{2CF433CB-70F1-C42C-07A3-E37D504185DF}" dt="2024-06-27T13:47:07.251" v="3"/>
              <pc2:cmMkLst xmlns:pc2="http://schemas.microsoft.com/office/powerpoint/2019/9/main/command">
                <pc:docMk/>
                <pc:sldMk cId="3781665279" sldId="2145726955"/>
                <pc2:cmMk id="{D1FEFD23-9673-424E-B44A-1AB5AD2A9936}"/>
              </pc2:cmMkLst>
            </pc226:cmChg>
            <pc226:cmChg xmlns:pc226="http://schemas.microsoft.com/office/powerpoint/2022/06/main/command" chg="del">
              <pc226:chgData name="Gourley, Zachary" userId="S::zag2xh@umsystem.edu::c9961542-dc19-4d57-8af2-c3dbecddc1e0" providerId="AD" clId="Web-{2CF433CB-70F1-C42C-07A3-E37D504185DF}" dt="2024-06-27T13:47:09.204" v="4"/>
              <pc2:cmMkLst xmlns:pc2="http://schemas.microsoft.com/office/powerpoint/2019/9/main/command">
                <pc:docMk/>
                <pc:sldMk cId="3781665279" sldId="2145726955"/>
                <pc2:cmMk id="{FE5F929E-FFAE-E947-BC40-61D927B1037F}"/>
              </pc2:cmMkLst>
            </pc226:cmChg>
            <pc226:cmChg xmlns:pc226="http://schemas.microsoft.com/office/powerpoint/2022/06/main/command" chg="del">
              <pc226:chgData name="Gourley, Zachary" userId="S::zag2xh@umsystem.edu::c9961542-dc19-4d57-8af2-c3dbecddc1e0" providerId="AD" clId="Web-{2CF433CB-70F1-C42C-07A3-E37D504185DF}" dt="2024-06-27T13:47:11.505" v="5"/>
              <pc2:cmMkLst xmlns:pc2="http://schemas.microsoft.com/office/powerpoint/2019/9/main/command">
                <pc:docMk/>
                <pc:sldMk cId="3781665279" sldId="2145726955"/>
                <pc2:cmMk id="{5F8A41D8-4EA9-D240-B40B-72B329CA0228}"/>
              </pc2:cmMkLst>
            </pc226:cmChg>
          </p:ext>
        </pc:extLst>
      </pc:sldChg>
      <pc:sldChg chg="delCm">
        <pc:chgData name="Gourley, Zachary" userId="S::zag2xh@umsystem.edu::c9961542-dc19-4d57-8af2-c3dbecddc1e0" providerId="AD" clId="Web-{2CF433CB-70F1-C42C-07A3-E37D504185DF}" dt="2024-06-27T13:47:17.603" v="6"/>
        <pc:sldMkLst>
          <pc:docMk/>
          <pc:sldMk cId="1767942705" sldId="2145726958"/>
        </pc:sldMkLst>
        <pc:extLst>
          <p:ext xmlns:p="http://schemas.openxmlformats.org/presentationml/2006/main" uri="{D6D511B9-2390-475A-947B-AFAB55BFBCF1}">
            <pc226:cmChg xmlns:pc226="http://schemas.microsoft.com/office/powerpoint/2022/06/main/command" chg="del">
              <pc226:chgData name="Gourley, Zachary" userId="S::zag2xh@umsystem.edu::c9961542-dc19-4d57-8af2-c3dbecddc1e0" providerId="AD" clId="Web-{2CF433CB-70F1-C42C-07A3-E37D504185DF}" dt="2024-06-27T13:47:17.603" v="6"/>
              <pc2:cmMkLst xmlns:pc2="http://schemas.microsoft.com/office/powerpoint/2019/9/main/command">
                <pc:docMk/>
                <pc:sldMk cId="1767942705" sldId="2145726958"/>
                <pc2:cmMk id="{E4CD5B8A-2FF6-5B44-BC3E-94DB357D5AED}"/>
              </pc2:cmMkLst>
            </pc226:cmChg>
          </p:ext>
        </pc:extLst>
      </pc:sldChg>
      <pc:sldChg chg="delCm">
        <pc:chgData name="Gourley, Zachary" userId="S::zag2xh@umsystem.edu::c9961542-dc19-4d57-8af2-c3dbecddc1e0" providerId="AD" clId="Web-{2CF433CB-70F1-C42C-07A3-E37D504185DF}" dt="2024-06-27T13:46:53.407" v="1"/>
        <pc:sldMkLst>
          <pc:docMk/>
          <pc:sldMk cId="2946217551" sldId="2145726961"/>
        </pc:sldMkLst>
        <pc:extLst>
          <p:ext xmlns:p="http://schemas.openxmlformats.org/presentationml/2006/main" uri="{D6D511B9-2390-475A-947B-AFAB55BFBCF1}">
            <pc226:cmChg xmlns:pc226="http://schemas.microsoft.com/office/powerpoint/2022/06/main/command" chg="del">
              <pc226:chgData name="Gourley, Zachary" userId="S::zag2xh@umsystem.edu::c9961542-dc19-4d57-8af2-c3dbecddc1e0" providerId="AD" clId="Web-{2CF433CB-70F1-C42C-07A3-E37D504185DF}" dt="2024-06-27T13:46:53.407" v="1"/>
              <pc2:cmMkLst xmlns:pc2="http://schemas.microsoft.com/office/powerpoint/2019/9/main/command">
                <pc:docMk/>
                <pc:sldMk cId="2946217551" sldId="2145726961"/>
                <pc2:cmMk id="{79074451-0448-384C-BAED-7D0DDB0C9FD1}"/>
              </pc2:cmMkLst>
            </pc226:cmChg>
            <pc226:cmChg xmlns:pc226="http://schemas.microsoft.com/office/powerpoint/2022/06/main/command" chg="del">
              <pc226:chgData name="Gourley, Zachary" userId="S::zag2xh@umsystem.edu::c9961542-dc19-4d57-8af2-c3dbecddc1e0" providerId="AD" clId="Web-{2CF433CB-70F1-C42C-07A3-E37D504185DF}" dt="2024-06-27T13:46:51.329" v="0"/>
              <pc2:cmMkLst xmlns:pc2="http://schemas.microsoft.com/office/powerpoint/2019/9/main/command">
                <pc:docMk/>
                <pc:sldMk cId="2946217551" sldId="2145726961"/>
                <pc2:cmMk id="{AEF751F7-5D46-DA4A-B0A1-5DA703D83D15}"/>
              </pc2:cmMkLst>
            </pc226:cmChg>
          </p:ext>
        </pc:extLst>
      </pc:sldChg>
      <pc:sldChg chg="delCm">
        <pc:chgData name="Gourley, Zachary" userId="S::zag2xh@umsystem.edu::c9961542-dc19-4d57-8af2-c3dbecddc1e0" providerId="AD" clId="Web-{2CF433CB-70F1-C42C-07A3-E37D504185DF}" dt="2024-06-27T13:47:01.313" v="2"/>
        <pc:sldMkLst>
          <pc:docMk/>
          <pc:sldMk cId="906737410" sldId="2145726975"/>
        </pc:sldMkLst>
        <pc:extLst>
          <p:ext xmlns:p="http://schemas.openxmlformats.org/presentationml/2006/main" uri="{D6D511B9-2390-475A-947B-AFAB55BFBCF1}">
            <pc226:cmChg xmlns:pc226="http://schemas.microsoft.com/office/powerpoint/2022/06/main/command" chg="del">
              <pc226:chgData name="Gourley, Zachary" userId="S::zag2xh@umsystem.edu::c9961542-dc19-4d57-8af2-c3dbecddc1e0" providerId="AD" clId="Web-{2CF433CB-70F1-C42C-07A3-E37D504185DF}" dt="2024-06-27T13:47:01.313" v="2"/>
              <pc2:cmMkLst xmlns:pc2="http://schemas.microsoft.com/office/powerpoint/2019/9/main/command">
                <pc:docMk/>
                <pc:sldMk cId="906737410" sldId="2145726975"/>
                <pc2:cmMk id="{ED998E2F-4D9A-8542-A3AC-1424DBA2B35E}"/>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32.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33.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39.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oleObject" Target="https://mailmissouri.sharepoint.com/sites/RIIResearchAnalytics-Ogrp/Shared%20Documents/General/Periodical%20reports/BOC/20240314%20BOC%20Charts.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mailmissouri.sharepoint.com/sites/BoardofCurators-Ogrp/Shared%20Documents/General/Philanthropy%20Numbers%20Monthly%20Updates.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https://mailmissouri.sharepoint.com/sites/BoardofCurators-Ogrp/Shared%20Documents/General/Philanthropy%20Numbers%20Monthly%20Updat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mailmissouri.sharepoint.com/sites/BoardofCurators-Ogrp/Shared%20Documents/General/Philanthropy%20Numbers%20Monthly%20Updates.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mailmissouri.sharepoint.com/sites/BoardofCurators-Ogrp/Shared%20Documents/General/Philanthropy%20Numbers%20Monthly%20Updates.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https://mailmissouri.sharepoint.com/sites/BoardofCurators-Ogrp/Shared%20Documents/General/Philanthropy%20Numbers%20Monthly%20Update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charts'!$S$9</c:f>
              <c:strCache>
                <c:ptCount val="1"/>
                <c:pt idx="0">
                  <c:v>MU</c:v>
                </c:pt>
              </c:strCache>
            </c:strRef>
          </c:tx>
          <c:spPr>
            <a:solidFill>
              <a:schemeClr val="accent1"/>
            </a:solidFill>
            <a:ln>
              <a:noFill/>
            </a:ln>
            <a:effectLst/>
          </c:spPr>
          <c:invertIfNegative val="0"/>
          <c:dLbls>
            <c:dLbl>
              <c:idx val="3"/>
              <c:layout>
                <c:manualLayout>
                  <c:x val="-6.41025641025641E-3"/>
                  <c:y val="7.41671714112659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185-4A43-BC67-57903B6D429C}"/>
                </c:ext>
              </c:extLst>
            </c:dLbl>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charts'!$T$214:$AA$214</c:f>
              <c:strCache>
                <c:ptCount val="4"/>
                <c:pt idx="0">
                  <c:v>2018</c:v>
                </c:pt>
                <c:pt idx="1">
                  <c:v>2020</c:v>
                </c:pt>
                <c:pt idx="2">
                  <c:v>2022</c:v>
                </c:pt>
                <c:pt idx="3">
                  <c:v>2024</c:v>
                </c:pt>
              </c:strCache>
              <c:extLst/>
            </c:strRef>
          </c:cat>
          <c:val>
            <c:numRef>
              <c:f>'[BOC Charts_working.xlsx]Campus charts'!$T$215:$AA$215</c:f>
              <c:numCache>
                <c:formatCode>#,##0</c:formatCode>
                <c:ptCount val="4"/>
                <c:pt idx="0">
                  <c:v>97339131.976999998</c:v>
                </c:pt>
                <c:pt idx="1">
                  <c:v>120301243.546</c:v>
                </c:pt>
                <c:pt idx="2">
                  <c:v>139678770.759</c:v>
                </c:pt>
                <c:pt idx="3">
                  <c:v>184311614.33899999</c:v>
                </c:pt>
              </c:numCache>
              <c:extLst/>
            </c:numRef>
          </c:val>
          <c:extLst>
            <c:ext xmlns:c16="http://schemas.microsoft.com/office/drawing/2014/chart" uri="{C3380CC4-5D6E-409C-BE32-E72D297353CC}">
              <c16:uniqueId val="{00000001-2185-4A43-BC67-57903B6D429C}"/>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8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charts'!$S$88</c:f>
              <c:strCache>
                <c:ptCount val="1"/>
                <c:pt idx="0">
                  <c:v>MU</c:v>
                </c:pt>
              </c:strCache>
            </c:strRef>
          </c:tx>
          <c:spPr>
            <a:solidFill>
              <a:schemeClr val="accent1"/>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charts'!$T$87:$AA$87</c:f>
              <c:strCache>
                <c:ptCount val="4"/>
                <c:pt idx="0">
                  <c:v>2018</c:v>
                </c:pt>
                <c:pt idx="1">
                  <c:v>2020</c:v>
                </c:pt>
                <c:pt idx="2">
                  <c:v>2022</c:v>
                </c:pt>
                <c:pt idx="3">
                  <c:v>2024</c:v>
                </c:pt>
              </c:strCache>
              <c:extLst/>
            </c:strRef>
          </c:cat>
          <c:val>
            <c:numRef>
              <c:f>'[BOC Charts_working.xlsx]Campus charts'!$T$88:$AA$88</c:f>
              <c:numCache>
                <c:formatCode>#,##0</c:formatCode>
                <c:ptCount val="4"/>
                <c:pt idx="0">
                  <c:v>124771750.168</c:v>
                </c:pt>
                <c:pt idx="1">
                  <c:v>148889063.14399999</c:v>
                </c:pt>
                <c:pt idx="2">
                  <c:v>173013225.47400001</c:v>
                </c:pt>
                <c:pt idx="3">
                  <c:v>218817957.66999999</c:v>
                </c:pt>
              </c:numCache>
              <c:extLst/>
            </c:numRef>
          </c:val>
          <c:extLst>
            <c:ext xmlns:c16="http://schemas.microsoft.com/office/drawing/2014/chart" uri="{C3380CC4-5D6E-409C-BE32-E72D297353CC}">
              <c16:uniqueId val="{00000000-BD55-4284-984C-C9DB962A3F15}"/>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260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8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charts'!$S$89</c:f>
              <c:strCache>
                <c:ptCount val="1"/>
                <c:pt idx="0">
                  <c:v>S&amp;T</c:v>
                </c:pt>
              </c:strCache>
            </c:strRef>
          </c:tx>
          <c:spPr>
            <a:solidFill>
              <a:srgbClr val="007A33"/>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charts'!$T$87:$AA$87</c:f>
              <c:strCache>
                <c:ptCount val="4"/>
                <c:pt idx="0">
                  <c:v>2018</c:v>
                </c:pt>
                <c:pt idx="1">
                  <c:v>2020</c:v>
                </c:pt>
                <c:pt idx="2">
                  <c:v>2022</c:v>
                </c:pt>
                <c:pt idx="3">
                  <c:v>2024</c:v>
                </c:pt>
              </c:strCache>
              <c:extLst/>
            </c:strRef>
          </c:cat>
          <c:val>
            <c:numRef>
              <c:f>'[BOC Charts_working.xlsx]Campus charts'!$T$89:$AA$89</c:f>
              <c:numCache>
                <c:formatCode>#,##0</c:formatCode>
                <c:ptCount val="4"/>
                <c:pt idx="0">
                  <c:v>23019373</c:v>
                </c:pt>
                <c:pt idx="1">
                  <c:v>24219251</c:v>
                </c:pt>
                <c:pt idx="2">
                  <c:v>28687831</c:v>
                </c:pt>
                <c:pt idx="3">
                  <c:v>38217965</c:v>
                </c:pt>
              </c:numCache>
              <c:extLst/>
            </c:numRef>
          </c:val>
          <c:extLst>
            <c:ext xmlns:c16="http://schemas.microsoft.com/office/drawing/2014/chart" uri="{C3380CC4-5D6E-409C-BE32-E72D297353CC}">
              <c16:uniqueId val="{00000000-D80C-4C97-9F58-423BE2A8E733}"/>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4500000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15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b="1"/>
              <a:t>UMSL</a:t>
            </a:r>
          </a:p>
        </c:rich>
      </c:tx>
      <c:overlay val="0"/>
      <c:spPr>
        <a:noFill/>
        <a:ln>
          <a:noFill/>
        </a:ln>
        <a:effectLst/>
      </c:spPr>
      <c:txPr>
        <a:bodyPr rot="0" spcFirstLastPara="1" vertOverflow="ellipsis" vert="horz" wrap="square" anchor="ctr" anchorCtr="1"/>
        <a:lstStyle/>
        <a:p>
          <a:pPr>
            <a:defRPr sz="192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charts'!$S$91</c:f>
              <c:strCache>
                <c:ptCount val="1"/>
                <c:pt idx="0">
                  <c:v>UMSL</c:v>
                </c:pt>
              </c:strCache>
            </c:strRef>
          </c:tx>
          <c:spPr>
            <a:solidFill>
              <a:srgbClr val="BA0C2F"/>
            </a:solidFill>
            <a:ln>
              <a:noFill/>
            </a:ln>
            <a:effectLst/>
          </c:spPr>
          <c:invertIfNegative val="0"/>
          <c:dLbls>
            <c:numFmt formatCode="&quot;$&quot;#,##0.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charts'!$T$87:$AA$87</c:f>
              <c:strCache>
                <c:ptCount val="4"/>
                <c:pt idx="0">
                  <c:v>2018</c:v>
                </c:pt>
                <c:pt idx="1">
                  <c:v>2020</c:v>
                </c:pt>
                <c:pt idx="2">
                  <c:v>2022</c:v>
                </c:pt>
                <c:pt idx="3">
                  <c:v>2024</c:v>
                </c:pt>
              </c:strCache>
              <c:extLst/>
            </c:strRef>
          </c:cat>
          <c:val>
            <c:numRef>
              <c:f>'[BOC Charts_working.xlsx]Campus charts'!$T$91:$AA$91</c:f>
              <c:numCache>
                <c:formatCode>#,##0</c:formatCode>
                <c:ptCount val="4"/>
                <c:pt idx="0">
                  <c:v>6941783</c:v>
                </c:pt>
                <c:pt idx="1">
                  <c:v>7325129</c:v>
                </c:pt>
                <c:pt idx="2">
                  <c:v>6318084</c:v>
                </c:pt>
                <c:pt idx="3">
                  <c:v>6187642</c:v>
                </c:pt>
              </c:numCache>
              <c:extLst/>
            </c:numRef>
          </c:val>
          <c:extLst>
            <c:ext xmlns:c16="http://schemas.microsoft.com/office/drawing/2014/chart" uri="{C3380CC4-5D6E-409C-BE32-E72D297353CC}">
              <c16:uniqueId val="{00000000-DEA6-4FC7-8487-54EBCEFE6055}"/>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900000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3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1800" b="1"/>
              <a:t>UMKC</a:t>
            </a:r>
          </a:p>
        </c:rich>
      </c:tx>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charts'!$S$90</c:f>
              <c:strCache>
                <c:ptCount val="1"/>
                <c:pt idx="0">
                  <c:v>UMKC</c:v>
                </c:pt>
              </c:strCache>
            </c:strRef>
          </c:tx>
          <c:spPr>
            <a:solidFill>
              <a:srgbClr val="0066CC"/>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charts'!$T$87:$AA$87</c:f>
              <c:strCache>
                <c:ptCount val="4"/>
                <c:pt idx="0">
                  <c:v>2018</c:v>
                </c:pt>
                <c:pt idx="1">
                  <c:v>2020</c:v>
                </c:pt>
                <c:pt idx="2">
                  <c:v>2022</c:v>
                </c:pt>
                <c:pt idx="3">
                  <c:v>2024</c:v>
                </c:pt>
              </c:strCache>
              <c:extLst/>
            </c:strRef>
          </c:cat>
          <c:val>
            <c:numRef>
              <c:f>'[BOC Charts_working.xlsx]Campus charts'!$T$90:$AA$90</c:f>
              <c:numCache>
                <c:formatCode>#,##0</c:formatCode>
                <c:ptCount val="4"/>
                <c:pt idx="0">
                  <c:v>10501172.92</c:v>
                </c:pt>
                <c:pt idx="1">
                  <c:v>16453485.24</c:v>
                </c:pt>
                <c:pt idx="2">
                  <c:v>23901655.650000002</c:v>
                </c:pt>
                <c:pt idx="3">
                  <c:v>20312673.919999998</c:v>
                </c:pt>
              </c:numCache>
              <c:extLst/>
            </c:numRef>
          </c:val>
          <c:extLst>
            <c:ext xmlns:c16="http://schemas.microsoft.com/office/drawing/2014/chart" uri="{C3380CC4-5D6E-409C-BE32-E72D297353CC}">
              <c16:uniqueId val="{00000000-E205-4597-8C36-6CB5031DF9BB}"/>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30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1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charts'!$S$9</c:f>
              <c:strCache>
                <c:ptCount val="1"/>
                <c:pt idx="0">
                  <c:v>MU</c:v>
                </c:pt>
              </c:strCache>
            </c:strRef>
          </c:tx>
          <c:spPr>
            <a:solidFill>
              <a:schemeClr val="accent1"/>
            </a:solidFill>
            <a:ln>
              <a:noFill/>
            </a:ln>
            <a:effectLst/>
          </c:spPr>
          <c:invertIfNegative val="0"/>
          <c:dLbls>
            <c:dLbl>
              <c:idx val="3"/>
              <c:layout>
                <c:manualLayout>
                  <c:x val="0"/>
                  <c:y val="1.59637256881351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AEF-478C-B638-4BFB498CB1BE}"/>
                </c:ext>
              </c:extLst>
            </c:dLbl>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charts'!$T$460:$AA$460</c:f>
              <c:strCache>
                <c:ptCount val="4"/>
                <c:pt idx="0">
                  <c:v>2018</c:v>
                </c:pt>
                <c:pt idx="1">
                  <c:v>2020</c:v>
                </c:pt>
                <c:pt idx="2">
                  <c:v>2022</c:v>
                </c:pt>
                <c:pt idx="3">
                  <c:v>2024</c:v>
                </c:pt>
              </c:strCache>
              <c:extLst/>
            </c:strRef>
          </c:cat>
          <c:val>
            <c:numRef>
              <c:f>'[BOC Charts_working.xlsx]Campus charts'!$T$461:$AA$461</c:f>
              <c:numCache>
                <c:formatCode>#,##0</c:formatCode>
                <c:ptCount val="4"/>
                <c:pt idx="0">
                  <c:v>163888522.553</c:v>
                </c:pt>
                <c:pt idx="1">
                  <c:v>180320180.32600001</c:v>
                </c:pt>
                <c:pt idx="2">
                  <c:v>233240414.27900001</c:v>
                </c:pt>
                <c:pt idx="3">
                  <c:v>415403813.06800002</c:v>
                </c:pt>
              </c:numCache>
              <c:extLst/>
            </c:numRef>
          </c:val>
          <c:extLst>
            <c:ext xmlns:c16="http://schemas.microsoft.com/office/drawing/2014/chart" uri="{C3380CC4-5D6E-409C-BE32-E72D297353CC}">
              <c16:uniqueId val="{00000001-2AEF-478C-B638-4BFB498CB1BE}"/>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480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15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charts'!$S$10</c:f>
              <c:strCache>
                <c:ptCount val="1"/>
                <c:pt idx="0">
                  <c:v>S&amp;T</c:v>
                </c:pt>
              </c:strCache>
            </c:strRef>
          </c:tx>
          <c:spPr>
            <a:solidFill>
              <a:srgbClr val="007A33"/>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charts'!$T$460:$AA$460</c:f>
              <c:strCache>
                <c:ptCount val="4"/>
                <c:pt idx="0">
                  <c:v>2018</c:v>
                </c:pt>
                <c:pt idx="1">
                  <c:v>2020</c:v>
                </c:pt>
                <c:pt idx="2">
                  <c:v>2022</c:v>
                </c:pt>
                <c:pt idx="3">
                  <c:v>2024</c:v>
                </c:pt>
              </c:strCache>
              <c:extLst/>
            </c:strRef>
          </c:cat>
          <c:val>
            <c:numRef>
              <c:f>'[BOC Charts_working.xlsx]Campus charts'!$T$462:$AA$462</c:f>
              <c:numCache>
                <c:formatCode>#,##0</c:formatCode>
                <c:ptCount val="4"/>
                <c:pt idx="0">
                  <c:v>25992779</c:v>
                </c:pt>
                <c:pt idx="1">
                  <c:v>26996805</c:v>
                </c:pt>
                <c:pt idx="2">
                  <c:v>40920585</c:v>
                </c:pt>
                <c:pt idx="3">
                  <c:v>47718496</c:v>
                </c:pt>
              </c:numCache>
              <c:extLst/>
            </c:numRef>
          </c:val>
          <c:extLst>
            <c:ext xmlns:c16="http://schemas.microsoft.com/office/drawing/2014/chart" uri="{C3380CC4-5D6E-409C-BE32-E72D297353CC}">
              <c16:uniqueId val="{00000000-6942-4C3B-9D45-BE7B8A21CD26}"/>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6000000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2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1800" b="1"/>
              <a:t>UMKC</a:t>
            </a:r>
          </a:p>
        </c:rich>
      </c:tx>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charts'!$S$11</c:f>
              <c:strCache>
                <c:ptCount val="1"/>
                <c:pt idx="0">
                  <c:v>UMKC</c:v>
                </c:pt>
              </c:strCache>
            </c:strRef>
          </c:tx>
          <c:spPr>
            <a:solidFill>
              <a:srgbClr val="0066CC"/>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charts'!$T$460:$AA$460</c:f>
              <c:strCache>
                <c:ptCount val="4"/>
                <c:pt idx="0">
                  <c:v>2018</c:v>
                </c:pt>
                <c:pt idx="1">
                  <c:v>2020</c:v>
                </c:pt>
                <c:pt idx="2">
                  <c:v>2022</c:v>
                </c:pt>
                <c:pt idx="3">
                  <c:v>2024</c:v>
                </c:pt>
              </c:strCache>
              <c:extLst/>
            </c:strRef>
          </c:cat>
          <c:val>
            <c:numRef>
              <c:f>'[BOC Charts_working.xlsx]Campus charts'!$T$463:$AA$463</c:f>
              <c:numCache>
                <c:formatCode>#,##0</c:formatCode>
                <c:ptCount val="4"/>
                <c:pt idx="0">
                  <c:v>24050245.099999998</c:v>
                </c:pt>
                <c:pt idx="1">
                  <c:v>37296777.260000005</c:v>
                </c:pt>
                <c:pt idx="2">
                  <c:v>66550103.270000003</c:v>
                </c:pt>
                <c:pt idx="3">
                  <c:v>63811174.5</c:v>
                </c:pt>
              </c:numCache>
              <c:extLst/>
            </c:numRef>
          </c:val>
          <c:extLst>
            <c:ext xmlns:c16="http://schemas.microsoft.com/office/drawing/2014/chart" uri="{C3380CC4-5D6E-409C-BE32-E72D297353CC}">
              <c16:uniqueId val="{00000000-C884-4F35-A917-85988024FB73}"/>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90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3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1800" b="1"/>
              <a:t>UMSL</a:t>
            </a:r>
          </a:p>
        </c:rich>
      </c:tx>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charts'!$S$12</c:f>
              <c:strCache>
                <c:ptCount val="1"/>
                <c:pt idx="0">
                  <c:v>UMSL</c:v>
                </c:pt>
              </c:strCache>
            </c:strRef>
          </c:tx>
          <c:spPr>
            <a:solidFill>
              <a:srgbClr val="BA0C2F"/>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charts'!$T$460:$AA$460</c:f>
              <c:strCache>
                <c:ptCount val="4"/>
                <c:pt idx="0">
                  <c:v>2018</c:v>
                </c:pt>
                <c:pt idx="1">
                  <c:v>2020</c:v>
                </c:pt>
                <c:pt idx="2">
                  <c:v>2022</c:v>
                </c:pt>
                <c:pt idx="3">
                  <c:v>2024</c:v>
                </c:pt>
              </c:strCache>
              <c:extLst/>
            </c:strRef>
          </c:cat>
          <c:val>
            <c:numRef>
              <c:f>'[BOC Charts_working.xlsx]Campus charts'!$T$464:$AA$464</c:f>
              <c:numCache>
                <c:formatCode>#,##0</c:formatCode>
                <c:ptCount val="4"/>
                <c:pt idx="0">
                  <c:v>18783594</c:v>
                </c:pt>
                <c:pt idx="1">
                  <c:v>22050137</c:v>
                </c:pt>
                <c:pt idx="2">
                  <c:v>26377513</c:v>
                </c:pt>
                <c:pt idx="3">
                  <c:v>39012759</c:v>
                </c:pt>
              </c:numCache>
              <c:extLst/>
            </c:numRef>
          </c:val>
          <c:extLst>
            <c:ext xmlns:c16="http://schemas.microsoft.com/office/drawing/2014/chart" uri="{C3380CC4-5D6E-409C-BE32-E72D297353CC}">
              <c16:uniqueId val="{00000000-DB2E-45BA-A73B-95BDB6C083DE}"/>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45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15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charts'!$S$9</c:f>
              <c:strCache>
                <c:ptCount val="1"/>
                <c:pt idx="0">
                  <c:v>MU</c:v>
                </c:pt>
              </c:strCache>
            </c:strRef>
          </c:tx>
          <c:spPr>
            <a:solidFill>
              <a:schemeClr val="accent1"/>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charts'!$T$379:$AA$379</c:f>
              <c:strCache>
                <c:ptCount val="4"/>
                <c:pt idx="0">
                  <c:v>2018</c:v>
                </c:pt>
                <c:pt idx="1">
                  <c:v>2020</c:v>
                </c:pt>
                <c:pt idx="2">
                  <c:v>2022</c:v>
                </c:pt>
                <c:pt idx="3">
                  <c:v>2024</c:v>
                </c:pt>
              </c:strCache>
              <c:extLst/>
            </c:strRef>
          </c:cat>
          <c:val>
            <c:numRef>
              <c:f>'[BOC Charts_working.xlsx]Campus charts'!$T$380:$AA$380</c:f>
              <c:numCache>
                <c:formatCode>#,##0</c:formatCode>
                <c:ptCount val="4"/>
                <c:pt idx="0">
                  <c:v>724184044.28999996</c:v>
                </c:pt>
                <c:pt idx="1">
                  <c:v>835852760</c:v>
                </c:pt>
                <c:pt idx="2">
                  <c:v>1267822792.1199999</c:v>
                </c:pt>
                <c:pt idx="3">
                  <c:v>1546328688.7</c:v>
                </c:pt>
              </c:numCache>
              <c:extLst/>
            </c:numRef>
          </c:val>
          <c:extLst>
            <c:ext xmlns:c16="http://schemas.microsoft.com/office/drawing/2014/chart" uri="{C3380CC4-5D6E-409C-BE32-E72D297353CC}">
              <c16:uniqueId val="{00000000-7A24-41D1-8198-23032FCF5815}"/>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1800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60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1800" b="1"/>
              <a:t>UMKC</a:t>
            </a:r>
          </a:p>
        </c:rich>
      </c:tx>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charts'!$S$11</c:f>
              <c:strCache>
                <c:ptCount val="1"/>
                <c:pt idx="0">
                  <c:v>UMKC</c:v>
                </c:pt>
              </c:strCache>
            </c:strRef>
          </c:tx>
          <c:spPr>
            <a:solidFill>
              <a:srgbClr val="0066CC"/>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charts'!$T$379:$AA$379</c:f>
              <c:strCache>
                <c:ptCount val="4"/>
                <c:pt idx="0">
                  <c:v>2018</c:v>
                </c:pt>
                <c:pt idx="1">
                  <c:v>2020</c:v>
                </c:pt>
                <c:pt idx="2">
                  <c:v>2022</c:v>
                </c:pt>
                <c:pt idx="3">
                  <c:v>2024</c:v>
                </c:pt>
              </c:strCache>
              <c:extLst/>
            </c:strRef>
          </c:cat>
          <c:val>
            <c:numRef>
              <c:f>'[BOC Charts_working.xlsx]Campus charts'!$T$382:$AA$382</c:f>
              <c:numCache>
                <c:formatCode>#,##0</c:formatCode>
                <c:ptCount val="4"/>
                <c:pt idx="0">
                  <c:v>186900925.16999999</c:v>
                </c:pt>
                <c:pt idx="1">
                  <c:v>176060599.25</c:v>
                </c:pt>
                <c:pt idx="2">
                  <c:v>225680992</c:v>
                </c:pt>
                <c:pt idx="3">
                  <c:v>272611928.5</c:v>
                </c:pt>
              </c:numCache>
              <c:extLst/>
            </c:numRef>
          </c:val>
          <c:extLst>
            <c:ext xmlns:c16="http://schemas.microsoft.com/office/drawing/2014/chart" uri="{C3380CC4-5D6E-409C-BE32-E72D297353CC}">
              <c16:uniqueId val="{00000000-E96E-4C84-9EE5-71812FB5ED92}"/>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320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10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charts'!$S$10</c:f>
              <c:strCache>
                <c:ptCount val="1"/>
                <c:pt idx="0">
                  <c:v>S&amp;T</c:v>
                </c:pt>
              </c:strCache>
            </c:strRef>
          </c:tx>
          <c:spPr>
            <a:solidFill>
              <a:srgbClr val="007A33"/>
            </a:solidFill>
            <a:ln>
              <a:noFill/>
            </a:ln>
            <a:effectLst/>
          </c:spPr>
          <c:invertIfNegative val="0"/>
          <c:dLbls>
            <c:dLbl>
              <c:idx val="3"/>
              <c:layout>
                <c:manualLayout>
                  <c:x val="-2.2494627665704036E-16"/>
                  <c:y val="1.88902007083825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31-4599-A7BF-224915F072B3}"/>
                </c:ext>
              </c:extLst>
            </c:dLbl>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charts'!$T$214:$AA$214</c:f>
              <c:strCache>
                <c:ptCount val="4"/>
                <c:pt idx="0">
                  <c:v>2018</c:v>
                </c:pt>
                <c:pt idx="1">
                  <c:v>2020</c:v>
                </c:pt>
                <c:pt idx="2">
                  <c:v>2022</c:v>
                </c:pt>
                <c:pt idx="3">
                  <c:v>2024</c:v>
                </c:pt>
              </c:strCache>
              <c:extLst/>
            </c:strRef>
          </c:cat>
          <c:val>
            <c:numRef>
              <c:f>'[BOC Charts_working.xlsx]Campus charts'!$T$216:$AA$216</c:f>
              <c:numCache>
                <c:formatCode>#,##0</c:formatCode>
                <c:ptCount val="4"/>
                <c:pt idx="0">
                  <c:v>17448428</c:v>
                </c:pt>
                <c:pt idx="1">
                  <c:v>18539449</c:v>
                </c:pt>
                <c:pt idx="2">
                  <c:v>23335014</c:v>
                </c:pt>
                <c:pt idx="3">
                  <c:v>30346471</c:v>
                </c:pt>
              </c:numCache>
              <c:extLst/>
            </c:numRef>
          </c:val>
          <c:extLst>
            <c:ext xmlns:c16="http://schemas.microsoft.com/office/drawing/2014/chart" uri="{C3380CC4-5D6E-409C-BE32-E72D297353CC}">
              <c16:uniqueId val="{00000001-C131-4599-A7BF-224915F072B3}"/>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4500000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15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charts'!$S$10</c:f>
              <c:strCache>
                <c:ptCount val="1"/>
                <c:pt idx="0">
                  <c:v>S&amp;T</c:v>
                </c:pt>
              </c:strCache>
            </c:strRef>
          </c:tx>
          <c:spPr>
            <a:solidFill>
              <a:srgbClr val="007A33"/>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charts'!$T$379:$AA$379</c:f>
              <c:strCache>
                <c:ptCount val="4"/>
                <c:pt idx="0">
                  <c:v>2018</c:v>
                </c:pt>
                <c:pt idx="1">
                  <c:v>2020</c:v>
                </c:pt>
                <c:pt idx="2">
                  <c:v>2022</c:v>
                </c:pt>
                <c:pt idx="3">
                  <c:v>2024</c:v>
                </c:pt>
              </c:strCache>
              <c:extLst/>
            </c:strRef>
          </c:cat>
          <c:val>
            <c:numRef>
              <c:f>'[BOC Charts_working.xlsx]Campus charts'!$T$381:$AA$381</c:f>
              <c:numCache>
                <c:formatCode>#,##0</c:formatCode>
                <c:ptCount val="4"/>
                <c:pt idx="0">
                  <c:v>147615501</c:v>
                </c:pt>
                <c:pt idx="1">
                  <c:v>168147805</c:v>
                </c:pt>
                <c:pt idx="2">
                  <c:v>202457334</c:v>
                </c:pt>
                <c:pt idx="3">
                  <c:v>265466868</c:v>
                </c:pt>
              </c:numCache>
              <c:extLst/>
            </c:numRef>
          </c:val>
          <c:extLst>
            <c:ext xmlns:c16="http://schemas.microsoft.com/office/drawing/2014/chart" uri="{C3380CC4-5D6E-409C-BE32-E72D297353CC}">
              <c16:uniqueId val="{00000000-3655-459A-983D-5586FD8F09DD}"/>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310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10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a:t>UMSL</a:t>
            </a:r>
          </a:p>
        </c:rich>
      </c:tx>
      <c:overlay val="0"/>
      <c:spPr>
        <a:noFill/>
        <a:ln>
          <a:noFill/>
        </a:ln>
        <a:effectLst/>
      </c:spPr>
      <c:txPr>
        <a:bodyPr rot="0" spcFirstLastPara="1" vertOverflow="ellipsis" vert="horz" wrap="square" anchor="ctr" anchorCtr="1"/>
        <a:lstStyle/>
        <a:p>
          <a:pPr>
            <a:defRPr sz="192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charts'!$S$12</c:f>
              <c:strCache>
                <c:ptCount val="1"/>
                <c:pt idx="0">
                  <c:v>UMSL</c:v>
                </c:pt>
              </c:strCache>
            </c:strRef>
          </c:tx>
          <c:spPr>
            <a:solidFill>
              <a:srgbClr val="BA0C2F"/>
            </a:solidFill>
            <a:ln>
              <a:noFill/>
            </a:ln>
            <a:effectLst/>
          </c:spPr>
          <c:invertIfNegative val="0"/>
          <c:dLbls>
            <c:dLbl>
              <c:idx val="3"/>
              <c:layout>
                <c:manualLayout>
                  <c:x val="4.2735042735042739E-3"/>
                  <c:y val="1.079211252439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F65-40D4-A4DC-680AC28FB158}"/>
                </c:ext>
              </c:extLst>
            </c:dLbl>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charts'!$T$379:$AA$379</c:f>
              <c:strCache>
                <c:ptCount val="4"/>
                <c:pt idx="0">
                  <c:v>2018</c:v>
                </c:pt>
                <c:pt idx="1">
                  <c:v>2020</c:v>
                </c:pt>
                <c:pt idx="2">
                  <c:v>2022</c:v>
                </c:pt>
                <c:pt idx="3">
                  <c:v>2024</c:v>
                </c:pt>
              </c:strCache>
              <c:extLst/>
            </c:strRef>
          </c:cat>
          <c:val>
            <c:numRef>
              <c:f>'[BOC Charts_working.xlsx]Campus charts'!$T$383:$AA$383</c:f>
              <c:numCache>
                <c:formatCode>#,##0</c:formatCode>
                <c:ptCount val="4"/>
                <c:pt idx="0">
                  <c:v>69161841</c:v>
                </c:pt>
                <c:pt idx="1">
                  <c:v>60020874</c:v>
                </c:pt>
                <c:pt idx="2">
                  <c:v>88739160</c:v>
                </c:pt>
                <c:pt idx="3">
                  <c:v>98564623</c:v>
                </c:pt>
              </c:numCache>
              <c:extLst/>
            </c:numRef>
          </c:val>
          <c:extLst>
            <c:ext xmlns:c16="http://schemas.microsoft.com/office/drawing/2014/chart" uri="{C3380CC4-5D6E-409C-BE32-E72D297353CC}">
              <c16:uniqueId val="{00000001-2F65-40D4-A4DC-680AC28FB158}"/>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120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40000000"/>
        <c:dispUnits>
          <c:builtInUnit val="millions"/>
          <c:dispUnitsLbl>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b="1">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charts'!$S$9</c:f>
              <c:strCache>
                <c:ptCount val="1"/>
                <c:pt idx="0">
                  <c:v>MU</c:v>
                </c:pt>
              </c:strCache>
            </c:strRef>
          </c:tx>
          <c:spPr>
            <a:solidFill>
              <a:schemeClr val="accent1"/>
            </a:solidFill>
            <a:ln>
              <a:noFill/>
            </a:ln>
            <a:effectLst/>
          </c:spPr>
          <c:invertIfNegative val="0"/>
          <c:dLbls>
            <c:dLbl>
              <c:idx val="3"/>
              <c:layout>
                <c:manualLayout>
                  <c:x val="0"/>
                  <c:y val="1.88902007083825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9C-424C-81A9-0A355447BF23}"/>
                </c:ext>
              </c:extLst>
            </c:dLbl>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charts'!$T$419:$AA$419</c:f>
              <c:strCache>
                <c:ptCount val="4"/>
                <c:pt idx="0">
                  <c:v>2018</c:v>
                </c:pt>
                <c:pt idx="1">
                  <c:v>2020</c:v>
                </c:pt>
                <c:pt idx="2">
                  <c:v>2022</c:v>
                </c:pt>
                <c:pt idx="3">
                  <c:v>2024</c:v>
                </c:pt>
              </c:strCache>
              <c:extLst/>
            </c:strRef>
          </c:cat>
          <c:val>
            <c:numRef>
              <c:f>'[BOC Charts_working.xlsx]Campus charts'!$T$420:$AA$420</c:f>
              <c:numCache>
                <c:formatCode>#,##0</c:formatCode>
                <c:ptCount val="4"/>
                <c:pt idx="0">
                  <c:v>175901644.57500002</c:v>
                </c:pt>
                <c:pt idx="1">
                  <c:v>189987196.579</c:v>
                </c:pt>
                <c:pt idx="2">
                  <c:v>263167848.419</c:v>
                </c:pt>
                <c:pt idx="3">
                  <c:v>414727888.44100004</c:v>
                </c:pt>
              </c:numCache>
              <c:extLst/>
            </c:numRef>
          </c:val>
          <c:extLst>
            <c:ext xmlns:c16="http://schemas.microsoft.com/office/drawing/2014/chart" uri="{C3380CC4-5D6E-409C-BE32-E72D297353CC}">
              <c16:uniqueId val="{00000001-C09C-424C-81A9-0A355447BF23}"/>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480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15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1800" b="1"/>
              <a:t>UMKC</a:t>
            </a:r>
          </a:p>
        </c:rich>
      </c:tx>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charts'!$S$11</c:f>
              <c:strCache>
                <c:ptCount val="1"/>
                <c:pt idx="0">
                  <c:v>UMKC</c:v>
                </c:pt>
              </c:strCache>
            </c:strRef>
          </c:tx>
          <c:spPr>
            <a:solidFill>
              <a:srgbClr val="0066CC"/>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charts'!$T$419:$AA$419</c:f>
              <c:strCache>
                <c:ptCount val="4"/>
                <c:pt idx="0">
                  <c:v>2018</c:v>
                </c:pt>
                <c:pt idx="1">
                  <c:v>2020</c:v>
                </c:pt>
                <c:pt idx="2">
                  <c:v>2022</c:v>
                </c:pt>
                <c:pt idx="3">
                  <c:v>2024</c:v>
                </c:pt>
              </c:strCache>
              <c:extLst/>
            </c:strRef>
          </c:cat>
          <c:val>
            <c:numRef>
              <c:f>'[BOC Charts_working.xlsx]Campus charts'!$T$422:$AA$422</c:f>
              <c:numCache>
                <c:formatCode>#,##0</c:formatCode>
                <c:ptCount val="4"/>
                <c:pt idx="0">
                  <c:v>36372301.409999996</c:v>
                </c:pt>
                <c:pt idx="1">
                  <c:v>46922075.969999999</c:v>
                </c:pt>
                <c:pt idx="2">
                  <c:v>51630970.210000008</c:v>
                </c:pt>
                <c:pt idx="3">
                  <c:v>101840176.94</c:v>
                </c:pt>
              </c:numCache>
              <c:extLst/>
            </c:numRef>
          </c:val>
          <c:extLst>
            <c:ext xmlns:c16="http://schemas.microsoft.com/office/drawing/2014/chart" uri="{C3380CC4-5D6E-409C-BE32-E72D297353CC}">
              <c16:uniqueId val="{00000000-DB1C-4258-AA14-76D042B22C20}"/>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4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charts'!$S$10</c:f>
              <c:strCache>
                <c:ptCount val="1"/>
                <c:pt idx="0">
                  <c:v>S&amp;T</c:v>
                </c:pt>
              </c:strCache>
            </c:strRef>
          </c:tx>
          <c:spPr>
            <a:solidFill>
              <a:srgbClr val="007A33"/>
            </a:solidFill>
            <a:ln>
              <a:noFill/>
            </a:ln>
            <a:effectLst/>
          </c:spPr>
          <c:invertIfNegative val="0"/>
          <c:dLbls>
            <c:dLbl>
              <c:idx val="3"/>
              <c:layout>
                <c:manualLayout>
                  <c:x val="-2.2494627665704036E-16"/>
                  <c:y val="1.88902007083825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57-4329-9D5F-477CEAA9ED7D}"/>
                </c:ext>
              </c:extLst>
            </c:dLbl>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charts'!$T$419:$AA$419</c:f>
              <c:strCache>
                <c:ptCount val="4"/>
                <c:pt idx="0">
                  <c:v>2018</c:v>
                </c:pt>
                <c:pt idx="1">
                  <c:v>2020</c:v>
                </c:pt>
                <c:pt idx="2">
                  <c:v>2022</c:v>
                </c:pt>
                <c:pt idx="3">
                  <c:v>2024</c:v>
                </c:pt>
              </c:strCache>
              <c:extLst/>
            </c:strRef>
          </c:cat>
          <c:val>
            <c:numRef>
              <c:f>'[BOC Charts_working.xlsx]Campus charts'!$T$421:$AA$421</c:f>
              <c:numCache>
                <c:formatCode>#,##0</c:formatCode>
                <c:ptCount val="4"/>
                <c:pt idx="0">
                  <c:v>28541270</c:v>
                </c:pt>
                <c:pt idx="1">
                  <c:v>29609337</c:v>
                </c:pt>
                <c:pt idx="2">
                  <c:v>37255774</c:v>
                </c:pt>
                <c:pt idx="3">
                  <c:v>88094660</c:v>
                </c:pt>
              </c:numCache>
              <c:extLst/>
            </c:numRef>
          </c:val>
          <c:extLst>
            <c:ext xmlns:c16="http://schemas.microsoft.com/office/drawing/2014/chart" uri="{C3380CC4-5D6E-409C-BE32-E72D297353CC}">
              <c16:uniqueId val="{00000001-0457-4329-9D5F-477CEAA9ED7D}"/>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12000000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4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1800" b="1"/>
              <a:t>UMSL</a:t>
            </a:r>
          </a:p>
        </c:rich>
      </c:tx>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charts'!$S$12</c:f>
              <c:strCache>
                <c:ptCount val="1"/>
                <c:pt idx="0">
                  <c:v>UMSL</c:v>
                </c:pt>
              </c:strCache>
            </c:strRef>
          </c:tx>
          <c:spPr>
            <a:solidFill>
              <a:srgbClr val="BA0C2F"/>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charts'!$T$419:$AA$419</c:f>
              <c:strCache>
                <c:ptCount val="4"/>
                <c:pt idx="0">
                  <c:v>2018</c:v>
                </c:pt>
                <c:pt idx="1">
                  <c:v>2020</c:v>
                </c:pt>
                <c:pt idx="2">
                  <c:v>2022</c:v>
                </c:pt>
                <c:pt idx="3">
                  <c:v>2024</c:v>
                </c:pt>
              </c:strCache>
              <c:extLst/>
            </c:strRef>
          </c:cat>
          <c:val>
            <c:numRef>
              <c:f>'[BOC Charts_working.xlsx]Campus charts'!$T$423:$AA$423</c:f>
              <c:numCache>
                <c:formatCode>#,##0</c:formatCode>
                <c:ptCount val="4"/>
                <c:pt idx="0">
                  <c:v>27618289</c:v>
                </c:pt>
                <c:pt idx="1">
                  <c:v>27109273</c:v>
                </c:pt>
                <c:pt idx="2">
                  <c:v>28504222</c:v>
                </c:pt>
                <c:pt idx="3">
                  <c:v>76272986</c:v>
                </c:pt>
              </c:numCache>
              <c:extLst/>
            </c:numRef>
          </c:val>
          <c:extLst>
            <c:ext xmlns:c16="http://schemas.microsoft.com/office/drawing/2014/chart" uri="{C3380CC4-5D6E-409C-BE32-E72D297353CC}">
              <c16:uniqueId val="{00000000-0BC9-4E7E-9A04-F4CB8BA12924}"/>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90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3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charts'!$S$9</c:f>
              <c:strCache>
                <c:ptCount val="1"/>
                <c:pt idx="0">
                  <c:v>MU</c:v>
                </c:pt>
              </c:strCache>
            </c:strRef>
          </c:tx>
          <c:spPr>
            <a:solidFill>
              <a:schemeClr val="accent1"/>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charts'!$T$131:$AA$131</c:f>
              <c:strCache>
                <c:ptCount val="4"/>
                <c:pt idx="0">
                  <c:v>2018</c:v>
                </c:pt>
                <c:pt idx="1">
                  <c:v>2020</c:v>
                </c:pt>
                <c:pt idx="2">
                  <c:v>2022</c:v>
                </c:pt>
                <c:pt idx="3">
                  <c:v>2024</c:v>
                </c:pt>
              </c:strCache>
              <c:extLst/>
            </c:strRef>
          </c:cat>
          <c:val>
            <c:numRef>
              <c:f>'[BOC Charts_working.xlsx]Campus charts'!$T$132:$AA$132</c:f>
              <c:numCache>
                <c:formatCode>#,##0</c:formatCode>
                <c:ptCount val="4"/>
                <c:pt idx="0">
                  <c:v>561036475.75</c:v>
                </c:pt>
                <c:pt idx="1">
                  <c:v>651540330</c:v>
                </c:pt>
                <c:pt idx="2">
                  <c:v>1122683588</c:v>
                </c:pt>
                <c:pt idx="3">
                  <c:v>1236162044.7</c:v>
                </c:pt>
              </c:numCache>
              <c:extLst/>
            </c:numRef>
          </c:val>
          <c:extLst>
            <c:ext xmlns:c16="http://schemas.microsoft.com/office/drawing/2014/chart" uri="{C3380CC4-5D6E-409C-BE32-E72D297353CC}">
              <c16:uniqueId val="{00000000-6578-4A60-83D5-705556B38050}"/>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1500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50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charts'!$S$10</c:f>
              <c:strCache>
                <c:ptCount val="1"/>
                <c:pt idx="0">
                  <c:v>S&amp;T</c:v>
                </c:pt>
              </c:strCache>
            </c:strRef>
          </c:tx>
          <c:spPr>
            <a:solidFill>
              <a:srgbClr val="007A33"/>
            </a:solidFill>
            <a:ln>
              <a:noFill/>
            </a:ln>
            <a:effectLst/>
          </c:spPr>
          <c:invertIfNegative val="0"/>
          <c:dLbls>
            <c:dLbl>
              <c:idx val="3"/>
              <c:layout>
                <c:manualLayout>
                  <c:x val="0"/>
                  <c:y val="1.6309887869520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5E4-41BB-BF48-5FB805230498}"/>
                </c:ext>
              </c:extLst>
            </c:dLbl>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charts'!$T$131:$AA$131</c:f>
              <c:strCache>
                <c:ptCount val="4"/>
                <c:pt idx="0">
                  <c:v>2018</c:v>
                </c:pt>
                <c:pt idx="1">
                  <c:v>2020</c:v>
                </c:pt>
                <c:pt idx="2">
                  <c:v>2022</c:v>
                </c:pt>
                <c:pt idx="3">
                  <c:v>2024</c:v>
                </c:pt>
              </c:strCache>
              <c:extLst/>
            </c:strRef>
          </c:cat>
          <c:val>
            <c:numRef>
              <c:f>'[BOC Charts_working.xlsx]Campus charts'!$T$133:$AA$133</c:f>
              <c:numCache>
                <c:formatCode>#,##0</c:formatCode>
                <c:ptCount val="4"/>
                <c:pt idx="0">
                  <c:v>108483250</c:v>
                </c:pt>
                <c:pt idx="1">
                  <c:v>123487387</c:v>
                </c:pt>
                <c:pt idx="2">
                  <c:v>164093370</c:v>
                </c:pt>
                <c:pt idx="3">
                  <c:v>178726400</c:v>
                </c:pt>
              </c:numCache>
              <c:extLst/>
            </c:numRef>
          </c:val>
          <c:extLst>
            <c:ext xmlns:c16="http://schemas.microsoft.com/office/drawing/2014/chart" uri="{C3380CC4-5D6E-409C-BE32-E72D297353CC}">
              <c16:uniqueId val="{00000001-A5E4-41BB-BF48-5FB805230498}"/>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210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7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charts'!$S$11</c:f>
              <c:strCache>
                <c:ptCount val="1"/>
                <c:pt idx="0">
                  <c:v>UMKC</c:v>
                </c:pt>
              </c:strCache>
            </c:strRef>
          </c:tx>
          <c:spPr>
            <a:solidFill>
              <a:srgbClr val="0066CC"/>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charts'!$T$131:$AA$131</c:f>
              <c:strCache>
                <c:ptCount val="4"/>
                <c:pt idx="0">
                  <c:v>2018</c:v>
                </c:pt>
                <c:pt idx="1">
                  <c:v>2020</c:v>
                </c:pt>
                <c:pt idx="2">
                  <c:v>2022</c:v>
                </c:pt>
                <c:pt idx="3">
                  <c:v>2024</c:v>
                </c:pt>
              </c:strCache>
              <c:extLst/>
            </c:strRef>
          </c:cat>
          <c:val>
            <c:numRef>
              <c:f>'[BOC Charts_working.xlsx]Campus charts'!$T$134:$AA$134</c:f>
              <c:numCache>
                <c:formatCode>#,##0</c:formatCode>
                <c:ptCount val="4"/>
                <c:pt idx="0">
                  <c:v>129222799</c:v>
                </c:pt>
                <c:pt idx="1">
                  <c:v>104208353.92</c:v>
                </c:pt>
                <c:pt idx="2">
                  <c:v>129960557</c:v>
                </c:pt>
                <c:pt idx="3">
                  <c:v>163189237</c:v>
                </c:pt>
              </c:numCache>
              <c:extLst/>
            </c:numRef>
          </c:val>
          <c:extLst>
            <c:ext xmlns:c16="http://schemas.microsoft.com/office/drawing/2014/chart" uri="{C3380CC4-5D6E-409C-BE32-E72D297353CC}">
              <c16:uniqueId val="{00000000-1D88-48BD-8A42-CB6BF09777BC}"/>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200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6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charts'!$S$12</c:f>
              <c:strCache>
                <c:ptCount val="1"/>
                <c:pt idx="0">
                  <c:v>UMSL</c:v>
                </c:pt>
              </c:strCache>
            </c:strRef>
          </c:tx>
          <c:spPr>
            <a:solidFill>
              <a:srgbClr val="BA0C2F"/>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charts'!$T$131:$AA$131</c:f>
              <c:strCache>
                <c:ptCount val="4"/>
                <c:pt idx="0">
                  <c:v>2018</c:v>
                </c:pt>
                <c:pt idx="1">
                  <c:v>2020</c:v>
                </c:pt>
                <c:pt idx="2">
                  <c:v>2022</c:v>
                </c:pt>
                <c:pt idx="3">
                  <c:v>2024</c:v>
                </c:pt>
              </c:strCache>
              <c:extLst/>
            </c:strRef>
          </c:cat>
          <c:val>
            <c:numRef>
              <c:f>'[BOC Charts_working.xlsx]Campus charts'!$T$135:$AA$135</c:f>
              <c:numCache>
                <c:formatCode>#,##0</c:formatCode>
                <c:ptCount val="4"/>
                <c:pt idx="0">
                  <c:v>28547142</c:v>
                </c:pt>
                <c:pt idx="1">
                  <c:v>24097198</c:v>
                </c:pt>
                <c:pt idx="2">
                  <c:v>44817562</c:v>
                </c:pt>
                <c:pt idx="3">
                  <c:v>29350352</c:v>
                </c:pt>
              </c:numCache>
              <c:extLst/>
            </c:numRef>
          </c:val>
          <c:extLst>
            <c:ext xmlns:c16="http://schemas.microsoft.com/office/drawing/2014/chart" uri="{C3380CC4-5D6E-409C-BE32-E72D297353CC}">
              <c16:uniqueId val="{00000000-EE5A-48F7-A9B9-1E3322ED95B9}"/>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2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1800" b="1"/>
              <a:t>UMKC</a:t>
            </a:r>
          </a:p>
        </c:rich>
      </c:tx>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charts'!$S$11</c:f>
              <c:strCache>
                <c:ptCount val="1"/>
                <c:pt idx="0">
                  <c:v>UMKC</c:v>
                </c:pt>
              </c:strCache>
            </c:strRef>
          </c:tx>
          <c:spPr>
            <a:solidFill>
              <a:srgbClr val="0066CC"/>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charts'!$T$214:$AA$214</c:f>
              <c:strCache>
                <c:ptCount val="4"/>
                <c:pt idx="0">
                  <c:v>2018</c:v>
                </c:pt>
                <c:pt idx="1">
                  <c:v>2020</c:v>
                </c:pt>
                <c:pt idx="2">
                  <c:v>2022</c:v>
                </c:pt>
                <c:pt idx="3">
                  <c:v>2024</c:v>
                </c:pt>
              </c:strCache>
              <c:extLst/>
            </c:strRef>
          </c:cat>
          <c:val>
            <c:numRef>
              <c:f>'[BOC Charts_working.xlsx]Campus charts'!$T$217:$AA$217</c:f>
              <c:numCache>
                <c:formatCode>#,##0</c:formatCode>
                <c:ptCount val="4"/>
                <c:pt idx="0">
                  <c:v>8933917.1600000001</c:v>
                </c:pt>
                <c:pt idx="1">
                  <c:v>14798168.860000001</c:v>
                </c:pt>
                <c:pt idx="2">
                  <c:v>20778905.119999997</c:v>
                </c:pt>
                <c:pt idx="3">
                  <c:v>18820496.449999999</c:v>
                </c:pt>
              </c:numCache>
              <c:extLst/>
            </c:numRef>
          </c:val>
          <c:extLst>
            <c:ext xmlns:c16="http://schemas.microsoft.com/office/drawing/2014/chart" uri="{C3380CC4-5D6E-409C-BE32-E72D297353CC}">
              <c16:uniqueId val="{00000000-D244-4791-8C63-202614403BE2}"/>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24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8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charts'!$S$9</c:f>
              <c:strCache>
                <c:ptCount val="1"/>
                <c:pt idx="0">
                  <c:v>MU</c:v>
                </c:pt>
              </c:strCache>
            </c:strRef>
          </c:tx>
          <c:spPr>
            <a:solidFill>
              <a:schemeClr val="accent1"/>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charts'!$T$174:$AA$174</c:f>
              <c:strCache>
                <c:ptCount val="4"/>
                <c:pt idx="0">
                  <c:v>2018</c:v>
                </c:pt>
                <c:pt idx="1">
                  <c:v>2020</c:v>
                </c:pt>
                <c:pt idx="2">
                  <c:v>2022</c:v>
                </c:pt>
                <c:pt idx="3">
                  <c:v>2024</c:v>
                </c:pt>
              </c:strCache>
              <c:extLst/>
            </c:strRef>
          </c:cat>
          <c:val>
            <c:numRef>
              <c:f>'[BOC Charts_working.xlsx]Campus charts'!$T$175:$AA$175</c:f>
              <c:numCache>
                <c:formatCode>#,##0</c:formatCode>
                <c:ptCount val="4"/>
                <c:pt idx="0">
                  <c:v>106511712.097</c:v>
                </c:pt>
                <c:pt idx="1">
                  <c:v>123373819.757</c:v>
                </c:pt>
                <c:pt idx="2">
                  <c:v>168514652.93599999</c:v>
                </c:pt>
                <c:pt idx="3">
                  <c:v>235021341.528</c:v>
                </c:pt>
              </c:numCache>
              <c:extLst/>
            </c:numRef>
          </c:val>
          <c:extLst>
            <c:ext xmlns:c16="http://schemas.microsoft.com/office/drawing/2014/chart" uri="{C3380CC4-5D6E-409C-BE32-E72D297353CC}">
              <c16:uniqueId val="{00000000-B755-40AB-91F8-3788ECC61036}"/>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30000000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10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charts'!$S$10</c:f>
              <c:strCache>
                <c:ptCount val="1"/>
                <c:pt idx="0">
                  <c:v>S&amp;T</c:v>
                </c:pt>
              </c:strCache>
            </c:strRef>
          </c:tx>
          <c:spPr>
            <a:solidFill>
              <a:srgbClr val="007A33"/>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charts'!$T$174:$AA$174</c:f>
              <c:strCache>
                <c:ptCount val="4"/>
                <c:pt idx="0">
                  <c:v>2018</c:v>
                </c:pt>
                <c:pt idx="1">
                  <c:v>2020</c:v>
                </c:pt>
                <c:pt idx="2">
                  <c:v>2022</c:v>
                </c:pt>
                <c:pt idx="3">
                  <c:v>2024</c:v>
                </c:pt>
              </c:strCache>
              <c:extLst/>
            </c:strRef>
          </c:cat>
          <c:val>
            <c:numRef>
              <c:f>'[BOC Charts_working.xlsx]Campus charts'!$T$176:$AA$176</c:f>
              <c:numCache>
                <c:formatCode>#,##0</c:formatCode>
                <c:ptCount val="4"/>
                <c:pt idx="0">
                  <c:v>19030951</c:v>
                </c:pt>
                <c:pt idx="1">
                  <c:v>21278489</c:v>
                </c:pt>
                <c:pt idx="2">
                  <c:v>26777543</c:v>
                </c:pt>
                <c:pt idx="3">
                  <c:v>40587804</c:v>
                </c:pt>
              </c:numCache>
              <c:extLst/>
            </c:numRef>
          </c:val>
          <c:extLst>
            <c:ext xmlns:c16="http://schemas.microsoft.com/office/drawing/2014/chart" uri="{C3380CC4-5D6E-409C-BE32-E72D297353CC}">
              <c16:uniqueId val="{00000000-B049-4F0D-895D-818FCAB48039}"/>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50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15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charts'!$S$11</c:f>
              <c:strCache>
                <c:ptCount val="1"/>
                <c:pt idx="0">
                  <c:v>UMKC</c:v>
                </c:pt>
              </c:strCache>
            </c:strRef>
          </c:tx>
          <c:spPr>
            <a:solidFill>
              <a:srgbClr val="0066CC"/>
            </a:solidFill>
            <a:ln>
              <a:noFill/>
            </a:ln>
            <a:effectLst/>
          </c:spPr>
          <c:invertIfNegative val="0"/>
          <c:dLbls>
            <c:dLbl>
              <c:idx val="3"/>
              <c:layout>
                <c:manualLayout>
                  <c:x val="-2.1515982224071506E-3"/>
                  <c:y val="1.6309887869520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DE8-4FBC-A267-18201AA5419A}"/>
                </c:ext>
              </c:extLst>
            </c:dLbl>
            <c:numFmt formatCode="&quot;$&quot;#,##0&quot;M&quot;"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charts'!$T$174:$AA$174</c:f>
              <c:strCache>
                <c:ptCount val="4"/>
                <c:pt idx="0">
                  <c:v>2018</c:v>
                </c:pt>
                <c:pt idx="1">
                  <c:v>2020</c:v>
                </c:pt>
                <c:pt idx="2">
                  <c:v>2022</c:v>
                </c:pt>
                <c:pt idx="3">
                  <c:v>2024</c:v>
                </c:pt>
              </c:strCache>
              <c:extLst/>
            </c:strRef>
          </c:cat>
          <c:val>
            <c:numRef>
              <c:f>'[BOC Charts_working.xlsx]Campus charts'!$T$177:$AA$177</c:f>
              <c:numCache>
                <c:formatCode>#,##0</c:formatCode>
                <c:ptCount val="4"/>
                <c:pt idx="0">
                  <c:v>21655692.93</c:v>
                </c:pt>
                <c:pt idx="1">
                  <c:v>23080302.259999998</c:v>
                </c:pt>
                <c:pt idx="2">
                  <c:v>11437358.41</c:v>
                </c:pt>
                <c:pt idx="3">
                  <c:v>37670822.990000002</c:v>
                </c:pt>
              </c:numCache>
              <c:extLst/>
            </c:numRef>
          </c:val>
          <c:extLst>
            <c:ext xmlns:c16="http://schemas.microsoft.com/office/drawing/2014/chart" uri="{C3380CC4-5D6E-409C-BE32-E72D297353CC}">
              <c16:uniqueId val="{00000001-CDE8-4FBC-A267-18201AA5419A}"/>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45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15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charts'!$S$12</c:f>
              <c:strCache>
                <c:ptCount val="1"/>
                <c:pt idx="0">
                  <c:v>UMSL</c:v>
                </c:pt>
              </c:strCache>
            </c:strRef>
          </c:tx>
          <c:spPr>
            <a:solidFill>
              <a:srgbClr val="BA0C2F"/>
            </a:solidFill>
            <a:ln>
              <a:noFill/>
            </a:ln>
            <a:effectLst/>
          </c:spPr>
          <c:invertIfNegative val="0"/>
          <c:dLbls>
            <c:numFmt formatCode="&quot;$&quot;#,##0.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charts'!$T$174:$AA$174</c:f>
              <c:strCache>
                <c:ptCount val="4"/>
                <c:pt idx="0">
                  <c:v>2018</c:v>
                </c:pt>
                <c:pt idx="1">
                  <c:v>2020</c:v>
                </c:pt>
                <c:pt idx="2">
                  <c:v>2022</c:v>
                </c:pt>
                <c:pt idx="3">
                  <c:v>2024</c:v>
                </c:pt>
              </c:strCache>
              <c:extLst/>
            </c:strRef>
          </c:cat>
          <c:val>
            <c:numRef>
              <c:f>'[BOC Charts_working.xlsx]Campus charts'!$T$178:$AA$178</c:f>
              <c:numCache>
                <c:formatCode>#,##0</c:formatCode>
                <c:ptCount val="4"/>
                <c:pt idx="0">
                  <c:v>6412581</c:v>
                </c:pt>
                <c:pt idx="1">
                  <c:v>4829456</c:v>
                </c:pt>
                <c:pt idx="2">
                  <c:v>4362001</c:v>
                </c:pt>
                <c:pt idx="3">
                  <c:v>5975172</c:v>
                </c:pt>
              </c:numCache>
              <c:extLst/>
            </c:numRef>
          </c:val>
          <c:extLst>
            <c:ext xmlns:c16="http://schemas.microsoft.com/office/drawing/2014/chart" uri="{C3380CC4-5D6E-409C-BE32-E72D297353CC}">
              <c16:uniqueId val="{00000000-007F-44D5-8E83-01BA32D1A2CB}"/>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900000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3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charts'!$S$10</c:f>
              <c:strCache>
                <c:ptCount val="1"/>
                <c:pt idx="0">
                  <c:v>S&amp;T</c:v>
                </c:pt>
              </c:strCache>
            </c:strRef>
          </c:tx>
          <c:spPr>
            <a:solidFill>
              <a:srgbClr val="007A33"/>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charts'!$T$8:$AA$8</c:f>
              <c:strCache>
                <c:ptCount val="4"/>
                <c:pt idx="0">
                  <c:v>2018</c:v>
                </c:pt>
                <c:pt idx="1">
                  <c:v>2020</c:v>
                </c:pt>
                <c:pt idx="2">
                  <c:v>2022</c:v>
                </c:pt>
                <c:pt idx="3">
                  <c:v>2024</c:v>
                </c:pt>
              </c:strCache>
              <c:extLst/>
            </c:strRef>
          </c:cat>
          <c:val>
            <c:numRef>
              <c:f>'[BOC Charts_working.xlsx]Campus charts'!$T$10:$AA$10</c:f>
              <c:numCache>
                <c:formatCode>#,##0</c:formatCode>
                <c:ptCount val="4"/>
                <c:pt idx="0">
                  <c:v>139864258</c:v>
                </c:pt>
                <c:pt idx="1">
                  <c:v>165445896</c:v>
                </c:pt>
                <c:pt idx="2">
                  <c:v>183277032</c:v>
                </c:pt>
                <c:pt idx="3">
                  <c:v>205154840</c:v>
                </c:pt>
              </c:numCache>
              <c:extLst/>
            </c:numRef>
          </c:val>
          <c:extLst>
            <c:ext xmlns:c16="http://schemas.microsoft.com/office/drawing/2014/chart" uri="{C3380CC4-5D6E-409C-BE32-E72D297353CC}">
              <c16:uniqueId val="{00000000-3872-4556-83A7-2AE6EFE2C81E}"/>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24000000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8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charts'!$S$12</c:f>
              <c:strCache>
                <c:ptCount val="1"/>
                <c:pt idx="0">
                  <c:v>UMSL</c:v>
                </c:pt>
              </c:strCache>
            </c:strRef>
          </c:tx>
          <c:spPr>
            <a:solidFill>
              <a:srgbClr val="BA0C2F"/>
            </a:solidFill>
            <a:ln>
              <a:noFill/>
            </a:ln>
            <a:effectLst/>
          </c:spPr>
          <c:invertIfNegative val="0"/>
          <c:dLbls>
            <c:dLbl>
              <c:idx val="3"/>
              <c:layout>
                <c:manualLayout>
                  <c:x val="-1.1235826162655766E-16"/>
                  <c:y val="9.44510035419126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9F-4B10-94AC-60ADAEA1C27E}"/>
                </c:ext>
              </c:extLst>
            </c:dLbl>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charts'!$T$8:$AA$8</c:f>
              <c:strCache>
                <c:ptCount val="4"/>
                <c:pt idx="0">
                  <c:v>2018</c:v>
                </c:pt>
                <c:pt idx="1">
                  <c:v>2020</c:v>
                </c:pt>
                <c:pt idx="2">
                  <c:v>2022</c:v>
                </c:pt>
                <c:pt idx="3">
                  <c:v>2024</c:v>
                </c:pt>
              </c:strCache>
              <c:extLst/>
            </c:strRef>
          </c:cat>
          <c:val>
            <c:numRef>
              <c:f>'[BOC Charts_working.xlsx]Campus charts'!$T$12:$AA$12</c:f>
              <c:numCache>
                <c:formatCode>#,##0</c:formatCode>
                <c:ptCount val="4"/>
                <c:pt idx="0">
                  <c:v>36611795</c:v>
                </c:pt>
                <c:pt idx="1">
                  <c:v>30809859</c:v>
                </c:pt>
                <c:pt idx="2">
                  <c:v>51911793</c:v>
                </c:pt>
                <c:pt idx="3">
                  <c:v>47376110</c:v>
                </c:pt>
              </c:numCache>
              <c:extLst/>
            </c:numRef>
          </c:val>
          <c:extLst>
            <c:ext xmlns:c16="http://schemas.microsoft.com/office/drawing/2014/chart" uri="{C3380CC4-5D6E-409C-BE32-E72D297353CC}">
              <c16:uniqueId val="{00000001-E59F-4B10-94AC-60ADAEA1C27E}"/>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2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b="1">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charts'!$S$11</c:f>
              <c:strCache>
                <c:ptCount val="1"/>
                <c:pt idx="0">
                  <c:v>UMKC</c:v>
                </c:pt>
              </c:strCache>
            </c:strRef>
          </c:tx>
          <c:spPr>
            <a:solidFill>
              <a:srgbClr val="0066CC"/>
            </a:solidFill>
            <a:ln>
              <a:noFill/>
            </a:ln>
            <a:effectLst/>
          </c:spPr>
          <c:invertIfNegative val="0"/>
          <c:dLbls>
            <c:dLbl>
              <c:idx val="3"/>
              <c:layout>
                <c:manualLayout>
                  <c:x val="0"/>
                  <c:y val="8.1549439347604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7DB-4C92-AE79-C07142FF1A9D}"/>
                </c:ext>
              </c:extLst>
            </c:dLbl>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charts'!$T$8:$AA$8</c:f>
              <c:strCache>
                <c:ptCount val="4"/>
                <c:pt idx="0">
                  <c:v>2018</c:v>
                </c:pt>
                <c:pt idx="1">
                  <c:v>2020</c:v>
                </c:pt>
                <c:pt idx="2">
                  <c:v>2022</c:v>
                </c:pt>
                <c:pt idx="3">
                  <c:v>2024</c:v>
                </c:pt>
              </c:strCache>
              <c:extLst/>
            </c:strRef>
          </c:cat>
          <c:val>
            <c:numRef>
              <c:f>'[BOC Charts_working.xlsx]Campus charts'!$T$11:$AA$11</c:f>
              <c:numCache>
                <c:formatCode>#,##0</c:formatCode>
                <c:ptCount val="4"/>
                <c:pt idx="0">
                  <c:v>153884195</c:v>
                </c:pt>
                <c:pt idx="1">
                  <c:v>120684664.92</c:v>
                </c:pt>
                <c:pt idx="2">
                  <c:v>153937130</c:v>
                </c:pt>
                <c:pt idx="3">
                  <c:v>188851844</c:v>
                </c:pt>
              </c:numCache>
              <c:extLst/>
            </c:numRef>
          </c:val>
          <c:extLst>
            <c:ext xmlns:c16="http://schemas.microsoft.com/office/drawing/2014/chart" uri="{C3380CC4-5D6E-409C-BE32-E72D297353CC}">
              <c16:uniqueId val="{00000001-67DB-4C92-AE79-C07142FF1A9D}"/>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8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charts'!$S$9</c:f>
              <c:strCache>
                <c:ptCount val="1"/>
                <c:pt idx="0">
                  <c:v>MU</c:v>
                </c:pt>
              </c:strCache>
            </c:strRef>
          </c:tx>
          <c:spPr>
            <a:solidFill>
              <a:schemeClr val="accent1"/>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charts'!$T$8:$AA$8</c:f>
              <c:strCache>
                <c:ptCount val="4"/>
                <c:pt idx="0">
                  <c:v>2018</c:v>
                </c:pt>
                <c:pt idx="1">
                  <c:v>2020</c:v>
                </c:pt>
                <c:pt idx="2">
                  <c:v>2022</c:v>
                </c:pt>
                <c:pt idx="3">
                  <c:v>2024</c:v>
                </c:pt>
              </c:strCache>
              <c:extLst/>
            </c:strRef>
          </c:cat>
          <c:val>
            <c:numRef>
              <c:f>'[BOC Charts_working.xlsx]Campus charts'!$T$9:$AA$9</c:f>
              <c:numCache>
                <c:formatCode>#,##0</c:formatCode>
                <c:ptCount val="4"/>
                <c:pt idx="0">
                  <c:v>636416240.75</c:v>
                </c:pt>
                <c:pt idx="1">
                  <c:v>744623655</c:v>
                </c:pt>
                <c:pt idx="2">
                  <c:v>1216052389.1199999</c:v>
                </c:pt>
                <c:pt idx="3">
                  <c:v>1395142989.7</c:v>
                </c:pt>
              </c:numCache>
              <c:extLst/>
            </c:numRef>
          </c:val>
          <c:extLst>
            <c:ext xmlns:c16="http://schemas.microsoft.com/office/drawing/2014/chart" uri="{C3380CC4-5D6E-409C-BE32-E72D297353CC}">
              <c16:uniqueId val="{00000000-7331-4130-9637-20CA2880109A}"/>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180000000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60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charts'!$S$50</c:f>
              <c:strCache>
                <c:ptCount val="1"/>
                <c:pt idx="0">
                  <c:v>UMKC</c:v>
                </c:pt>
              </c:strCache>
            </c:strRef>
          </c:tx>
          <c:spPr>
            <a:solidFill>
              <a:srgbClr val="0066CC"/>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charts'!$T$47:$AA$47</c:f>
              <c:strCache>
                <c:ptCount val="4"/>
                <c:pt idx="0">
                  <c:v>2018</c:v>
                </c:pt>
                <c:pt idx="1">
                  <c:v>2020</c:v>
                </c:pt>
                <c:pt idx="2">
                  <c:v>2022</c:v>
                </c:pt>
                <c:pt idx="3">
                  <c:v>2024</c:v>
                </c:pt>
              </c:strCache>
              <c:extLst/>
            </c:strRef>
          </c:cat>
          <c:val>
            <c:numRef>
              <c:f>'[BOC Charts_working.xlsx]Campus charts'!$T$50:$AA$50</c:f>
              <c:numCache>
                <c:formatCode>#,##0</c:formatCode>
                <c:ptCount val="4"/>
                <c:pt idx="0">
                  <c:v>22953313.309999999</c:v>
                </c:pt>
                <c:pt idx="1">
                  <c:v>26498662.859999999</c:v>
                </c:pt>
                <c:pt idx="2">
                  <c:v>14277057.41</c:v>
                </c:pt>
                <c:pt idx="3">
                  <c:v>40410004.990000002</c:v>
                </c:pt>
              </c:numCache>
              <c:extLst/>
            </c:numRef>
          </c:val>
          <c:extLst>
            <c:ext xmlns:c16="http://schemas.microsoft.com/office/drawing/2014/chart" uri="{C3380CC4-5D6E-409C-BE32-E72D297353CC}">
              <c16:uniqueId val="{00000000-CF8C-48B3-BE23-B6D2A959AF2E}"/>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50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15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charts'!$S$48</c:f>
              <c:strCache>
                <c:ptCount val="1"/>
                <c:pt idx="0">
                  <c:v>MU</c:v>
                </c:pt>
              </c:strCache>
            </c:strRef>
          </c:tx>
          <c:spPr>
            <a:solidFill>
              <a:schemeClr val="accent1"/>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charts'!$T$47:$AA$47</c:f>
              <c:strCache>
                <c:ptCount val="4"/>
                <c:pt idx="0">
                  <c:v>2018</c:v>
                </c:pt>
                <c:pt idx="1">
                  <c:v>2020</c:v>
                </c:pt>
                <c:pt idx="2">
                  <c:v>2022</c:v>
                </c:pt>
                <c:pt idx="3">
                  <c:v>2024</c:v>
                </c:pt>
              </c:strCache>
              <c:extLst/>
            </c:strRef>
          </c:cat>
          <c:val>
            <c:numRef>
              <c:f>'[BOC Charts_working.xlsx]Campus charts'!$T$48:$AA$48</c:f>
              <c:numCache>
                <c:formatCode>#,##0</c:formatCode>
                <c:ptCount val="4"/>
                <c:pt idx="0">
                  <c:v>136635185.442</c:v>
                </c:pt>
                <c:pt idx="1">
                  <c:v>152979147.64899999</c:v>
                </c:pt>
                <c:pt idx="2">
                  <c:v>212298542.97</c:v>
                </c:pt>
                <c:pt idx="3">
                  <c:v>276484401.95999998</c:v>
                </c:pt>
              </c:numCache>
              <c:extLst/>
            </c:numRef>
          </c:val>
          <c:extLst>
            <c:ext xmlns:c16="http://schemas.microsoft.com/office/drawing/2014/chart" uri="{C3380CC4-5D6E-409C-BE32-E72D297353CC}">
              <c16:uniqueId val="{00000000-69F1-4777-A481-A7179FE77874}"/>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tickMarkSkip val="1"/>
        <c:noMultiLvlLbl val="0"/>
      </c:catAx>
      <c:valAx>
        <c:axId val="1826423536"/>
        <c:scaling>
          <c:orientation val="minMax"/>
          <c:max val="320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10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1800" b="1"/>
              <a:t>UMSL</a:t>
            </a:r>
          </a:p>
        </c:rich>
      </c:tx>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charts'!$S$12</c:f>
              <c:strCache>
                <c:ptCount val="1"/>
                <c:pt idx="0">
                  <c:v>UMSL</c:v>
                </c:pt>
              </c:strCache>
            </c:strRef>
          </c:tx>
          <c:spPr>
            <a:solidFill>
              <a:srgbClr val="BA0C2F"/>
            </a:solidFill>
            <a:ln>
              <a:noFill/>
            </a:ln>
            <a:effectLst/>
          </c:spPr>
          <c:invertIfNegative val="0"/>
          <c:dLbls>
            <c:numFmt formatCode="&quot;$&quot;#,##0.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charts'!$T$214:$AA$214</c:f>
              <c:strCache>
                <c:ptCount val="4"/>
                <c:pt idx="0">
                  <c:v>2018</c:v>
                </c:pt>
                <c:pt idx="1">
                  <c:v>2020</c:v>
                </c:pt>
                <c:pt idx="2">
                  <c:v>2022</c:v>
                </c:pt>
                <c:pt idx="3">
                  <c:v>2024</c:v>
                </c:pt>
              </c:strCache>
              <c:extLst/>
            </c:strRef>
          </c:cat>
          <c:val>
            <c:numRef>
              <c:f>'[BOC Charts_working.xlsx]Campus charts'!$T$218:$AA$218</c:f>
              <c:numCache>
                <c:formatCode>#,##0</c:formatCode>
                <c:ptCount val="4"/>
                <c:pt idx="0">
                  <c:v>5048385</c:v>
                </c:pt>
                <c:pt idx="1">
                  <c:v>5072072</c:v>
                </c:pt>
                <c:pt idx="2">
                  <c:v>3592063</c:v>
                </c:pt>
                <c:pt idx="3">
                  <c:v>3924575</c:v>
                </c:pt>
              </c:numCache>
              <c:extLst/>
            </c:numRef>
          </c:val>
          <c:extLst>
            <c:ext xmlns:c16="http://schemas.microsoft.com/office/drawing/2014/chart" uri="{C3380CC4-5D6E-409C-BE32-E72D297353CC}">
              <c16:uniqueId val="{00000000-5B86-48E4-8564-E2A9355B02CD}"/>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600000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2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92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charts'!$S$49</c:f>
              <c:strCache>
                <c:ptCount val="1"/>
                <c:pt idx="0">
                  <c:v>S&amp;T</c:v>
                </c:pt>
              </c:strCache>
            </c:strRef>
          </c:tx>
          <c:spPr>
            <a:solidFill>
              <a:srgbClr val="007A33"/>
            </a:solidFill>
            <a:ln>
              <a:noFill/>
            </a:ln>
            <a:effectLst/>
          </c:spPr>
          <c:invertIfNegative val="0"/>
          <c:dLbls>
            <c:numFmt formatCode="&quot;$&quot;#,##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charts'!$T$47:$AA$47</c:f>
              <c:strCache>
                <c:ptCount val="4"/>
                <c:pt idx="0">
                  <c:v>2018</c:v>
                </c:pt>
                <c:pt idx="1">
                  <c:v>2020</c:v>
                </c:pt>
                <c:pt idx="2">
                  <c:v>2022</c:v>
                </c:pt>
                <c:pt idx="3">
                  <c:v>2024</c:v>
                </c:pt>
              </c:strCache>
              <c:extLst/>
            </c:strRef>
          </c:cat>
          <c:val>
            <c:numRef>
              <c:f>'[BOC Charts_working.xlsx]Campus charts'!$T$49:$AA$49</c:f>
              <c:numCache>
                <c:formatCode>#,##0</c:formatCode>
                <c:ptCount val="4"/>
                <c:pt idx="0">
                  <c:v>23549448</c:v>
                </c:pt>
                <c:pt idx="1">
                  <c:v>26490930</c:v>
                </c:pt>
                <c:pt idx="2">
                  <c:v>33055055</c:v>
                </c:pt>
                <c:pt idx="3">
                  <c:v>63124451</c:v>
                </c:pt>
              </c:numCache>
              <c:extLst/>
            </c:numRef>
          </c:val>
          <c:extLst>
            <c:ext xmlns:c16="http://schemas.microsoft.com/office/drawing/2014/chart" uri="{C3380CC4-5D6E-409C-BE32-E72D297353CC}">
              <c16:uniqueId val="{00000000-F18A-4227-8D48-57C3A0CDC15E}"/>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90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30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8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936026936026937"/>
          <c:y val="0.1570062027368174"/>
          <c:w val="0.7436026936026936"/>
          <c:h val="0.70200976705141471"/>
        </c:manualLayout>
      </c:layout>
      <c:barChart>
        <c:barDir val="col"/>
        <c:grouping val="clustered"/>
        <c:varyColors val="0"/>
        <c:ser>
          <c:idx val="0"/>
          <c:order val="0"/>
          <c:tx>
            <c:strRef>
              <c:f>'[BOC Charts_working.xlsx]Campus charts'!$S$51</c:f>
              <c:strCache>
                <c:ptCount val="1"/>
                <c:pt idx="0">
                  <c:v>UMSL</c:v>
                </c:pt>
              </c:strCache>
            </c:strRef>
          </c:tx>
          <c:spPr>
            <a:solidFill>
              <a:srgbClr val="BA0C2F"/>
            </a:solidFill>
            <a:ln>
              <a:noFill/>
            </a:ln>
            <a:effectLst/>
          </c:spPr>
          <c:invertIfNegative val="0"/>
          <c:dLbls>
            <c:dLbl>
              <c:idx val="1"/>
              <c:layout>
                <c:manualLayout>
                  <c:x val="-2.8089565406639415E-17"/>
                  <c:y val="1.4167650531286873E-2"/>
                </c:manualLayout>
              </c:layout>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0-1B91-4AEE-9207-95F37D54FDE8}"/>
                </c:ext>
              </c:extLst>
            </c:dLbl>
            <c:numFmt formatCode="&quot;$&quot;#,##0.0&quot;M&quot;" sourceLinked="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'[BOC Charts_working.xlsx]Campus charts'!$T$47:$AA$47</c:f>
              <c:strCache>
                <c:ptCount val="4"/>
                <c:pt idx="0">
                  <c:v>2018</c:v>
                </c:pt>
                <c:pt idx="1">
                  <c:v>2020</c:v>
                </c:pt>
                <c:pt idx="2">
                  <c:v>2022</c:v>
                </c:pt>
                <c:pt idx="3">
                  <c:v>2024</c:v>
                </c:pt>
              </c:strCache>
              <c:extLst/>
            </c:strRef>
          </c:cat>
          <c:val>
            <c:numRef>
              <c:f>'[BOC Charts_working.xlsx]Campus charts'!$T$51:$AA$51</c:f>
              <c:numCache>
                <c:formatCode>#,##0</c:formatCode>
                <c:ptCount val="4"/>
                <c:pt idx="0">
                  <c:v>7021161</c:v>
                </c:pt>
                <c:pt idx="1">
                  <c:v>5380506</c:v>
                </c:pt>
                <c:pt idx="2">
                  <c:v>5397641</c:v>
                </c:pt>
                <c:pt idx="3">
                  <c:v>7699882</c:v>
                </c:pt>
              </c:numCache>
              <c:extLst/>
            </c:numRef>
          </c:val>
          <c:extLst>
            <c:ext xmlns:c16="http://schemas.microsoft.com/office/drawing/2014/chart" uri="{C3380CC4-5D6E-409C-BE32-E72D297353CC}">
              <c16:uniqueId val="{00000001-1B91-4AEE-9207-95F37D54FDE8}"/>
            </c:ext>
          </c:extLst>
        </c:ser>
        <c:dLbls>
          <c:showLegendKey val="0"/>
          <c:showVal val="0"/>
          <c:showCatName val="0"/>
          <c:showSerName val="0"/>
          <c:showPercent val="0"/>
          <c:showBubbleSize val="0"/>
        </c:dLbls>
        <c:gapWidth val="50"/>
        <c:overlap val="-27"/>
        <c:axId val="1826422704"/>
        <c:axId val="1826423536"/>
      </c:barChart>
      <c:catAx>
        <c:axId val="1826422704"/>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3536"/>
        <c:crosses val="autoZero"/>
        <c:auto val="1"/>
        <c:lblAlgn val="ctr"/>
        <c:lblOffset val="100"/>
        <c:noMultiLvlLbl val="0"/>
      </c:catAx>
      <c:valAx>
        <c:axId val="1826423536"/>
        <c:scaling>
          <c:orientation val="minMax"/>
          <c:max val="9000000"/>
          <c:min val="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6422704"/>
        <c:crosses val="autoZero"/>
        <c:crossBetween val="between"/>
        <c:majorUnit val="3000000"/>
        <c:dispUnits>
          <c:builtInUnit val="millions"/>
          <c:dispUnitsLbl>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b="1">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a:t>MU (</a:t>
            </a:r>
            <a:r>
              <a:rPr lang="en-US" err="1"/>
              <a:t>FYGoal</a:t>
            </a:r>
            <a:r>
              <a:rPr lang="en-US"/>
              <a:t> of $201M)</a:t>
            </a:r>
          </a:p>
        </c:rich>
      </c:tx>
      <c:overlay val="0"/>
      <c:spPr>
        <a:noFill/>
        <a:ln>
          <a:noFill/>
        </a:ln>
        <a:effectLst/>
      </c:spPr>
      <c:txPr>
        <a:bodyPr rot="0" spcFirstLastPara="1" vertOverflow="ellipsis" vert="horz" wrap="square" anchor="ctr" anchorCtr="1"/>
        <a:lstStyle/>
        <a:p>
          <a:pPr>
            <a:defRPr sz="168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dLbls>
          <c:showLegendKey val="0"/>
          <c:showVal val="0"/>
          <c:showCatName val="0"/>
          <c:showSerName val="0"/>
          <c:showPercent val="0"/>
          <c:showBubbleSize val="0"/>
        </c:dLbls>
        <c:gapWidth val="54"/>
        <c:overlap val="-26"/>
        <c:axId val="1211825311"/>
        <c:axId val="1211823871"/>
      </c:barChart>
      <c:catAx>
        <c:axId val="1211825311"/>
        <c:scaling>
          <c:orientation val="minMax"/>
        </c:scaling>
        <c:delete val="0"/>
        <c:axPos val="b"/>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11823871"/>
        <c:crosses val="autoZero"/>
        <c:auto val="1"/>
        <c:lblAlgn val="ctr"/>
        <c:lblOffset val="100"/>
        <c:noMultiLvlLbl val="0"/>
      </c:catAx>
      <c:valAx>
        <c:axId val="1211823871"/>
        <c:scaling>
          <c:orientation val="minMax"/>
        </c:scaling>
        <c:delete val="0"/>
        <c:axPos val="l"/>
        <c:majorGridlines>
          <c:spPr>
            <a:ln w="9525" cap="flat" cmpd="sng" algn="ctr">
              <a:no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11825311"/>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w="15875">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400" b="1">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a:t>S&amp;T (FY Goal of $26M) </a:t>
            </a:r>
          </a:p>
        </c:rich>
      </c:tx>
      <c:overlay val="0"/>
      <c:spPr>
        <a:noFill/>
        <a:ln>
          <a:noFill/>
        </a:ln>
        <a:effectLst/>
      </c:spPr>
      <c:txPr>
        <a:bodyPr rot="0" spcFirstLastPara="1" vertOverflow="ellipsis" vert="horz" wrap="square" anchor="ctr" anchorCtr="1"/>
        <a:lstStyle/>
        <a:p>
          <a:pPr>
            <a:defRPr sz="168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rgbClr val="007A33"/>
            </a:solidFill>
            <a:ln>
              <a:noFill/>
            </a:ln>
            <a:effectLst/>
          </c:spPr>
          <c:invertIfNegative val="0"/>
          <c:dLbls>
            <c:dLbl>
              <c:idx val="0"/>
              <c:tx>
                <c:rich>
                  <a:bodyPr/>
                  <a:lstStyle/>
                  <a:p>
                    <a:fld id="{48E46C3B-5717-4E93-B749-5A1DB8B1A491}" type="VALUE">
                      <a:rPr lang="en-US"/>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1AC-4D8F-B51F-141814897B9D}"/>
                </c:ext>
              </c:extLst>
            </c:dLbl>
            <c:dLbl>
              <c:idx val="2"/>
              <c:tx>
                <c:rich>
                  <a:bodyPr/>
                  <a:lstStyle/>
                  <a:p>
                    <a:fld id="{DDC7C7A1-9241-4EB5-8EF2-9873E3321F2B}" type="VALUE">
                      <a:rPr lang="en-US"/>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1AC-4D8F-B51F-141814897B9D}"/>
                </c:ext>
              </c:extLst>
            </c:dLbl>
            <c:dLbl>
              <c:idx val="3"/>
              <c:tx>
                <c:rich>
                  <a:bodyPr/>
                  <a:lstStyle/>
                  <a:p>
                    <a:fld id="{284B81CB-F324-4620-9D42-6845B910CCCC}" type="VALUE">
                      <a:rPr lang="en-US"/>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1AC-4D8F-B51F-141814897B9D}"/>
                </c:ext>
              </c:extLst>
            </c:dLbl>
            <c:dLbl>
              <c:idx val="4"/>
              <c:tx>
                <c:rich>
                  <a:bodyPr/>
                  <a:lstStyle/>
                  <a:p>
                    <a:fld id="{210717E1-A12B-44CD-BA41-CB28990DCD4C}" type="VALUE">
                      <a:rPr lang="en-US"/>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1AC-4D8F-B51F-141814897B9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'[Philanthropy Numbers Monthly Updates.xlsx]Thru May'!$A$3:$A$7</c:f>
              <c:numCache>
                <c:formatCode>General</c:formatCode>
                <c:ptCount val="5"/>
                <c:pt idx="0">
                  <c:v>2020</c:v>
                </c:pt>
                <c:pt idx="1">
                  <c:v>2021</c:v>
                </c:pt>
                <c:pt idx="2">
                  <c:v>2022</c:v>
                </c:pt>
                <c:pt idx="3">
                  <c:v>2023</c:v>
                </c:pt>
                <c:pt idx="4">
                  <c:v>2024</c:v>
                </c:pt>
              </c:numCache>
            </c:numRef>
          </c:cat>
          <c:val>
            <c:numRef>
              <c:f>'[Philanthropy Numbers Monthly Updates.xlsx]Thru May'!$D$3:$D$7</c:f>
              <c:numCache>
                <c:formatCode>"$"#,##0_);[Red]\("$"#,##0\)</c:formatCode>
                <c:ptCount val="5"/>
                <c:pt idx="0">
                  <c:v>32327882</c:v>
                </c:pt>
                <c:pt idx="1">
                  <c:v>355463101</c:v>
                </c:pt>
                <c:pt idx="2">
                  <c:v>39796525</c:v>
                </c:pt>
                <c:pt idx="3">
                  <c:v>42088768</c:v>
                </c:pt>
                <c:pt idx="4">
                  <c:v>43395981</c:v>
                </c:pt>
              </c:numCache>
            </c:numRef>
          </c:val>
          <c:extLst>
            <c:ext xmlns:c16="http://schemas.microsoft.com/office/drawing/2014/chart" uri="{C3380CC4-5D6E-409C-BE32-E72D297353CC}">
              <c16:uniqueId val="{00000004-81AC-4D8F-B51F-141814897B9D}"/>
            </c:ext>
          </c:extLst>
        </c:ser>
        <c:dLbls>
          <c:showLegendKey val="0"/>
          <c:showVal val="0"/>
          <c:showCatName val="0"/>
          <c:showSerName val="0"/>
          <c:showPercent val="0"/>
          <c:showBubbleSize val="0"/>
        </c:dLbls>
        <c:gapWidth val="54"/>
        <c:overlap val="-26"/>
        <c:axId val="684328080"/>
        <c:axId val="684328560"/>
      </c:barChart>
      <c:catAx>
        <c:axId val="684328080"/>
        <c:scaling>
          <c:orientation val="minMax"/>
        </c:scaling>
        <c:delete val="0"/>
        <c:axPos val="b"/>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84328560"/>
        <c:crosses val="autoZero"/>
        <c:auto val="1"/>
        <c:lblAlgn val="ctr"/>
        <c:lblOffset val="100"/>
        <c:noMultiLvlLbl val="0"/>
      </c:catAx>
      <c:valAx>
        <c:axId val="684328560"/>
        <c:scaling>
          <c:orientation val="minMax"/>
          <c:max val="100000000"/>
        </c:scaling>
        <c:delete val="0"/>
        <c:axPos val="l"/>
        <c:majorGridlines>
          <c:spPr>
            <a:ln w="9525" cap="flat" cmpd="sng" algn="ctr">
              <a:no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84328080"/>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w="15875">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400" b="1">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a:t>MU (FY Goal of $201M)</a:t>
            </a:r>
          </a:p>
        </c:rich>
      </c:tx>
      <c:overlay val="0"/>
      <c:spPr>
        <a:noFill/>
        <a:ln>
          <a:noFill/>
        </a:ln>
        <a:effectLst/>
      </c:spPr>
      <c:txPr>
        <a:bodyPr rot="0" spcFirstLastPara="1" vertOverflow="ellipsis" vert="horz" wrap="square" anchor="ctr" anchorCtr="1"/>
        <a:lstStyle/>
        <a:p>
          <a:pPr>
            <a:defRPr sz="168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rgbClr val="FFC000"/>
            </a:solidFill>
            <a:ln>
              <a:noFill/>
            </a:ln>
            <a:effectLst/>
          </c:spPr>
          <c:invertIfNegative val="0"/>
          <c:dLbls>
            <c:dLbl>
              <c:idx val="0"/>
              <c:tx>
                <c:rich>
                  <a:bodyPr/>
                  <a:lstStyle/>
                  <a:p>
                    <a:fld id="{EF1255FC-EDE0-489C-9340-D83BD75E3ABE}" type="VALUE">
                      <a:rPr lang="en-US"/>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CEB-4501-BE11-59D322E78D3D}"/>
                </c:ext>
              </c:extLst>
            </c:dLbl>
            <c:dLbl>
              <c:idx val="1"/>
              <c:tx>
                <c:rich>
                  <a:bodyPr/>
                  <a:lstStyle/>
                  <a:p>
                    <a:fld id="{87AA5BA4-FECC-4A93-B9E7-0299B282EE42}" type="VALUE">
                      <a:rPr lang="en-US"/>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CEB-4501-BE11-59D322E78D3D}"/>
                </c:ext>
              </c:extLst>
            </c:dLbl>
            <c:dLbl>
              <c:idx val="2"/>
              <c:tx>
                <c:rich>
                  <a:bodyPr/>
                  <a:lstStyle/>
                  <a:p>
                    <a:fld id="{D0358932-A0A6-4F90-899E-5674B1D49F05}" type="VALUE">
                      <a:rPr lang="en-US"/>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CEB-4501-BE11-59D322E78D3D}"/>
                </c:ext>
              </c:extLst>
            </c:dLbl>
            <c:dLbl>
              <c:idx val="3"/>
              <c:tx>
                <c:rich>
                  <a:bodyPr/>
                  <a:lstStyle/>
                  <a:p>
                    <a:fld id="{C6A71998-0E47-4492-A8F2-A230FD54C4F1}" type="VALUE">
                      <a:rPr lang="en-US"/>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CEB-4501-BE11-59D322E78D3D}"/>
                </c:ext>
              </c:extLst>
            </c:dLbl>
            <c:dLbl>
              <c:idx val="4"/>
              <c:tx>
                <c:rich>
                  <a:bodyPr/>
                  <a:lstStyle/>
                  <a:p>
                    <a:fld id="{8CA4D098-C702-4644-B525-7607DA57DF13}" type="VALUE">
                      <a:rPr lang="en-US"/>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CEB-4501-BE11-59D322E78D3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'[Philanthropy Numbers Monthly Updates.xlsx]Thru May'!$A$3:$A$7</c:f>
              <c:numCache>
                <c:formatCode>General</c:formatCode>
                <c:ptCount val="5"/>
                <c:pt idx="0">
                  <c:v>2020</c:v>
                </c:pt>
                <c:pt idx="1">
                  <c:v>2021</c:v>
                </c:pt>
                <c:pt idx="2">
                  <c:v>2022</c:v>
                </c:pt>
                <c:pt idx="3">
                  <c:v>2023</c:v>
                </c:pt>
                <c:pt idx="4">
                  <c:v>2024</c:v>
                </c:pt>
              </c:numCache>
            </c:numRef>
          </c:cat>
          <c:val>
            <c:numRef>
              <c:f>'[Philanthropy Numbers Monthly Updates.xlsx]Thru May'!$B$3:$B$7</c:f>
              <c:numCache>
                <c:formatCode>"$"#,##0_);[Red]\("$"#,##0\)</c:formatCode>
                <c:ptCount val="5"/>
                <c:pt idx="0">
                  <c:v>134245000</c:v>
                </c:pt>
                <c:pt idx="1">
                  <c:v>111633000</c:v>
                </c:pt>
                <c:pt idx="2">
                  <c:v>116157000</c:v>
                </c:pt>
                <c:pt idx="3">
                  <c:v>168391620</c:v>
                </c:pt>
                <c:pt idx="4">
                  <c:v>152280566</c:v>
                </c:pt>
              </c:numCache>
            </c:numRef>
          </c:val>
          <c:extLst>
            <c:ext xmlns:c16="http://schemas.microsoft.com/office/drawing/2014/chart" uri="{C3380CC4-5D6E-409C-BE32-E72D297353CC}">
              <c16:uniqueId val="{00000005-9C67-4478-A546-3841AF8C4401}"/>
            </c:ext>
          </c:extLst>
        </c:ser>
        <c:dLbls>
          <c:showLegendKey val="0"/>
          <c:showVal val="0"/>
          <c:showCatName val="0"/>
          <c:showSerName val="0"/>
          <c:showPercent val="0"/>
          <c:showBubbleSize val="0"/>
        </c:dLbls>
        <c:gapWidth val="54"/>
        <c:overlap val="-26"/>
        <c:axId val="1211825311"/>
        <c:axId val="1211823871"/>
      </c:barChart>
      <c:catAx>
        <c:axId val="1211825311"/>
        <c:scaling>
          <c:orientation val="minMax"/>
        </c:scaling>
        <c:delete val="0"/>
        <c:axPos val="b"/>
        <c:numFmt formatCode="General" sourceLinked="1"/>
        <c:majorTickMark val="none"/>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11823871"/>
        <c:crosses val="autoZero"/>
        <c:auto val="1"/>
        <c:lblAlgn val="ctr"/>
        <c:lblOffset val="100"/>
        <c:noMultiLvlLbl val="0"/>
      </c:catAx>
      <c:valAx>
        <c:axId val="1211823871"/>
        <c:scaling>
          <c:orientation val="minMax"/>
        </c:scaling>
        <c:delete val="0"/>
        <c:axPos val="l"/>
        <c:majorGridlines>
          <c:spPr>
            <a:ln w="9525" cap="flat" cmpd="sng" algn="ctr">
              <a:no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11825311"/>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w="15875">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400" b="1">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a:t>UMKC (FY Goal of $45M)</a:t>
            </a:r>
          </a:p>
        </c:rich>
      </c:tx>
      <c:overlay val="0"/>
      <c:spPr>
        <a:noFill/>
        <a:ln>
          <a:noFill/>
        </a:ln>
        <a:effectLst/>
      </c:spPr>
      <c:txPr>
        <a:bodyPr rot="0" spcFirstLastPara="1" vertOverflow="ellipsis" vert="horz" wrap="square" anchor="ctr" anchorCtr="1"/>
        <a:lstStyle/>
        <a:p>
          <a:pPr>
            <a:defRPr sz="168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rgbClr val="0000CC"/>
            </a:solidFill>
            <a:ln>
              <a:noFill/>
            </a:ln>
            <a:effectLst/>
          </c:spPr>
          <c:invertIfNegative val="0"/>
          <c:dLbls>
            <c:dLbl>
              <c:idx val="0"/>
              <c:tx>
                <c:rich>
                  <a:bodyPr/>
                  <a:lstStyle/>
                  <a:p>
                    <a:fld id="{994CE064-3BBB-4D28-BAE2-1F792D4E1D25}" type="VALUE">
                      <a:rPr lang="en-US"/>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F8F-4FF7-95BB-EAE815B54211}"/>
                </c:ext>
              </c:extLst>
            </c:dLbl>
            <c:dLbl>
              <c:idx val="1"/>
              <c:tx>
                <c:rich>
                  <a:bodyPr/>
                  <a:lstStyle/>
                  <a:p>
                    <a:fld id="{96B4FE8D-8390-408E-8382-38E90BA656B2}" type="VALUE">
                      <a:rPr lang="en-US"/>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F8F-4FF7-95BB-EAE815B54211}"/>
                </c:ext>
              </c:extLst>
            </c:dLbl>
            <c:dLbl>
              <c:idx val="2"/>
              <c:tx>
                <c:rich>
                  <a:bodyPr/>
                  <a:lstStyle/>
                  <a:p>
                    <a:fld id="{9ADDBA51-84C2-4EE3-A0F0-E6C7B9567323}" type="VALUE">
                      <a:rPr lang="en-US"/>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F8F-4FF7-95BB-EAE815B54211}"/>
                </c:ext>
              </c:extLst>
            </c:dLbl>
            <c:dLbl>
              <c:idx val="3"/>
              <c:tx>
                <c:rich>
                  <a:bodyPr rot="0" spcFirstLastPara="1" vertOverflow="ellipsis" vert="horz" wrap="square" lIns="38100" tIns="19050" rIns="38100" bIns="19050" anchor="ctr" anchorCtr="1">
                    <a:noAutofit/>
                  </a:bodyPr>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FE7FE3BF-F6FF-4679-A15E-B3497C0C0D5E}" type="VALUE">
                      <a:rPr lang="en-US"/>
                      <a:pPr>
                        <a:defRPr/>
                      </a:pPr>
                      <a:t>[VALUE]</a:t>
                    </a:fld>
                    <a:r>
                      <a:rPr lang="en-US"/>
                      <a:t>M</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1656337390236535"/>
                      <c:h val="4.1505131128848335E-2"/>
                    </c:manualLayout>
                  </c15:layout>
                  <c15:dlblFieldTable/>
                  <c15:showDataLabelsRange val="0"/>
                </c:ext>
                <c:ext xmlns:c16="http://schemas.microsoft.com/office/drawing/2014/chart" uri="{C3380CC4-5D6E-409C-BE32-E72D297353CC}">
                  <c16:uniqueId val="{00000003-6F8F-4FF7-95BB-EAE815B54211}"/>
                </c:ext>
              </c:extLst>
            </c:dLbl>
            <c:dLbl>
              <c:idx val="4"/>
              <c:tx>
                <c:rich>
                  <a:bodyPr/>
                  <a:lstStyle/>
                  <a:p>
                    <a:fld id="{2CFDEED7-C7B4-4FBC-B36F-8DC504EC6914}" type="VALUE">
                      <a:rPr lang="en-US"/>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F8F-4FF7-95BB-EAE815B5421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'[Philanthropy Numbers Monthly Updates.xlsx]Thru May'!$A$3:$A$7</c:f>
              <c:numCache>
                <c:formatCode>General</c:formatCode>
                <c:ptCount val="5"/>
                <c:pt idx="0">
                  <c:v>2020</c:v>
                </c:pt>
                <c:pt idx="1">
                  <c:v>2021</c:v>
                </c:pt>
                <c:pt idx="2">
                  <c:v>2022</c:v>
                </c:pt>
                <c:pt idx="3">
                  <c:v>2023</c:v>
                </c:pt>
                <c:pt idx="4">
                  <c:v>2024</c:v>
                </c:pt>
              </c:numCache>
            </c:numRef>
          </c:cat>
          <c:val>
            <c:numRef>
              <c:f>'[Philanthropy Numbers Monthly Updates.xlsx]Thru May'!$C$3:$C$7</c:f>
              <c:numCache>
                <c:formatCode>"$"#,##0_);[Red]\("$"#,##0\)</c:formatCode>
                <c:ptCount val="5"/>
                <c:pt idx="0">
                  <c:v>57064435</c:v>
                </c:pt>
                <c:pt idx="1">
                  <c:v>27387321</c:v>
                </c:pt>
                <c:pt idx="2">
                  <c:v>23968793</c:v>
                </c:pt>
                <c:pt idx="3">
                  <c:v>91677706</c:v>
                </c:pt>
                <c:pt idx="4">
                  <c:v>50700000</c:v>
                </c:pt>
              </c:numCache>
            </c:numRef>
          </c:val>
          <c:extLst>
            <c:ext xmlns:c16="http://schemas.microsoft.com/office/drawing/2014/chart" uri="{C3380CC4-5D6E-409C-BE32-E72D297353CC}">
              <c16:uniqueId val="{00000005-6F8F-4FF7-95BB-EAE815B54211}"/>
            </c:ext>
          </c:extLst>
        </c:ser>
        <c:dLbls>
          <c:showLegendKey val="0"/>
          <c:showVal val="0"/>
          <c:showCatName val="0"/>
          <c:showSerName val="0"/>
          <c:showPercent val="0"/>
          <c:showBubbleSize val="0"/>
        </c:dLbls>
        <c:gapWidth val="54"/>
        <c:overlap val="-26"/>
        <c:axId val="893865104"/>
        <c:axId val="893866064"/>
      </c:barChart>
      <c:catAx>
        <c:axId val="893865104"/>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93866064"/>
        <c:crosses val="autoZero"/>
        <c:auto val="1"/>
        <c:lblAlgn val="ctr"/>
        <c:lblOffset val="100"/>
        <c:noMultiLvlLbl val="0"/>
      </c:catAx>
      <c:valAx>
        <c:axId val="893866064"/>
        <c:scaling>
          <c:orientation val="minMax"/>
        </c:scaling>
        <c:delete val="0"/>
        <c:axPos val="l"/>
        <c:majorGridlines>
          <c:spPr>
            <a:ln w="9525" cap="flat" cmpd="sng" algn="ctr">
              <a:no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93865104"/>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w="15875">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400" b="1">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a:t>UMSL (FY Goal of $21M)</a:t>
            </a:r>
          </a:p>
        </c:rich>
      </c:tx>
      <c:overlay val="0"/>
      <c:spPr>
        <a:noFill/>
        <a:ln>
          <a:noFill/>
        </a:ln>
        <a:effectLst/>
      </c:spPr>
      <c:txPr>
        <a:bodyPr rot="0" spcFirstLastPara="1" vertOverflow="ellipsis" vert="horz" wrap="square" anchor="ctr" anchorCtr="1"/>
        <a:lstStyle/>
        <a:p>
          <a:pPr>
            <a:defRPr sz="168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spPr>
            <a:solidFill>
              <a:srgbClr val="C00000"/>
            </a:solidFill>
            <a:ln>
              <a:noFill/>
            </a:ln>
            <a:effectLst/>
          </c:spPr>
          <c:invertIfNegative val="0"/>
          <c:dLbls>
            <c:dLbl>
              <c:idx val="0"/>
              <c:tx>
                <c:rich>
                  <a:bodyPr rot="0" spcFirstLastPara="1" vertOverflow="ellipsis" vert="horz" wrap="square" lIns="38100" tIns="19050" rIns="38100" bIns="19050" anchor="ctr" anchorCtr="1">
                    <a:noAutofit/>
                  </a:bodyPr>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23F0A719-E3D4-44E0-87CC-2B72B40118DE}" type="VALUE">
                      <a:rPr lang="en-US"/>
                      <a:pPr>
                        <a:defRPr/>
                      </a:pPr>
                      <a:t>[VALUE]</a:t>
                    </a:fld>
                    <a:r>
                      <a:rPr lang="en-US"/>
                      <a:t>M</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3011237739237724"/>
                      <c:h val="7.4796747967479663E-2"/>
                    </c:manualLayout>
                  </c15:layout>
                  <c15:dlblFieldTable/>
                  <c15:showDataLabelsRange val="0"/>
                </c:ext>
                <c:ext xmlns:c16="http://schemas.microsoft.com/office/drawing/2014/chart" uri="{C3380CC4-5D6E-409C-BE32-E72D297353CC}">
                  <c16:uniqueId val="{00000000-8D87-4AA4-92A4-41B000EDB1D4}"/>
                </c:ext>
              </c:extLst>
            </c:dLbl>
            <c:dLbl>
              <c:idx val="1"/>
              <c:tx>
                <c:rich>
                  <a:bodyPr/>
                  <a:lstStyle/>
                  <a:p>
                    <a:fld id="{6F0EF9CA-AD17-4FBB-96CE-B9D4E2176F6F}" type="VALUE">
                      <a:rPr lang="en-US"/>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D87-4AA4-92A4-41B000EDB1D4}"/>
                </c:ext>
              </c:extLst>
            </c:dLbl>
            <c:dLbl>
              <c:idx val="2"/>
              <c:tx>
                <c:rich>
                  <a:bodyPr rot="0" spcFirstLastPara="1" vertOverflow="ellipsis" vert="horz" wrap="square" lIns="38100" tIns="19050" rIns="38100" bIns="19050" anchor="ctr" anchorCtr="1">
                    <a:noAutofit/>
                  </a:bodyPr>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60E1A5AE-713E-460F-8AEC-120BE57AD3CD}" type="VALUE">
                      <a:rPr lang="en-US"/>
                      <a:pPr>
                        <a:defRPr/>
                      </a:pPr>
                      <a:t>[VALUE]</a:t>
                    </a:fld>
                    <a:r>
                      <a:rPr lang="en-US"/>
                      <a:t>M</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13011237739237724"/>
                      <c:h val="7.015098722415794E-2"/>
                    </c:manualLayout>
                  </c15:layout>
                  <c15:dlblFieldTable/>
                  <c15:showDataLabelsRange val="0"/>
                </c:ext>
                <c:ext xmlns:c16="http://schemas.microsoft.com/office/drawing/2014/chart" uri="{C3380CC4-5D6E-409C-BE32-E72D297353CC}">
                  <c16:uniqueId val="{00000002-8D87-4AA4-92A4-41B000EDB1D4}"/>
                </c:ext>
              </c:extLst>
            </c:dLbl>
            <c:dLbl>
              <c:idx val="3"/>
              <c:tx>
                <c:rich>
                  <a:bodyPr/>
                  <a:lstStyle/>
                  <a:p>
                    <a:fld id="{3BC84DCC-B5EF-4AF0-944D-12A4CEE052B2}" type="VALUE">
                      <a:rPr lang="en-US"/>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D87-4AA4-92A4-41B000EDB1D4}"/>
                </c:ext>
              </c:extLst>
            </c:dLbl>
            <c:dLbl>
              <c:idx val="4"/>
              <c:tx>
                <c:rich>
                  <a:bodyPr/>
                  <a:lstStyle/>
                  <a:p>
                    <a:fld id="{39082D23-3CD3-4F46-A703-78237BE7D9DD}" type="VALUE">
                      <a:rPr lang="en-US"/>
                      <a:pPr/>
                      <a:t>[VALUE]</a:t>
                    </a:fld>
                    <a:r>
                      <a:rPr lang="en-US"/>
                      <a:t>M</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D87-4AA4-92A4-41B000EDB1D4}"/>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'[Philanthropy Numbers Monthly Updates.xlsx]Thru May'!$A$3:$A$7</c:f>
              <c:numCache>
                <c:formatCode>General</c:formatCode>
                <c:ptCount val="5"/>
                <c:pt idx="0">
                  <c:v>2020</c:v>
                </c:pt>
                <c:pt idx="1">
                  <c:v>2021</c:v>
                </c:pt>
                <c:pt idx="2">
                  <c:v>2022</c:v>
                </c:pt>
                <c:pt idx="3">
                  <c:v>2023</c:v>
                </c:pt>
                <c:pt idx="4">
                  <c:v>2024</c:v>
                </c:pt>
              </c:numCache>
            </c:numRef>
          </c:cat>
          <c:val>
            <c:numRef>
              <c:f>'[Philanthropy Numbers Monthly Updates.xlsx]Thru May'!$E$3:$E$7</c:f>
              <c:numCache>
                <c:formatCode>"$"#,##0_);[Red]\("$"#,##0\)</c:formatCode>
                <c:ptCount val="5"/>
                <c:pt idx="0">
                  <c:v>22027765.829999998</c:v>
                </c:pt>
                <c:pt idx="1">
                  <c:v>19637373.620000001</c:v>
                </c:pt>
                <c:pt idx="2">
                  <c:v>22109626.300000001</c:v>
                </c:pt>
                <c:pt idx="3">
                  <c:v>19978623</c:v>
                </c:pt>
                <c:pt idx="4">
                  <c:v>17165849</c:v>
                </c:pt>
              </c:numCache>
            </c:numRef>
          </c:val>
          <c:extLst>
            <c:ext xmlns:c16="http://schemas.microsoft.com/office/drawing/2014/chart" uri="{C3380CC4-5D6E-409C-BE32-E72D297353CC}">
              <c16:uniqueId val="{00000005-8D87-4AA4-92A4-41B000EDB1D4}"/>
            </c:ext>
          </c:extLst>
        </c:ser>
        <c:dLbls>
          <c:showLegendKey val="0"/>
          <c:showVal val="0"/>
          <c:showCatName val="0"/>
          <c:showSerName val="0"/>
          <c:showPercent val="0"/>
          <c:showBubbleSize val="0"/>
        </c:dLbls>
        <c:gapWidth val="54"/>
        <c:overlap val="-26"/>
        <c:axId val="1966825552"/>
        <c:axId val="1966823632"/>
      </c:barChart>
      <c:catAx>
        <c:axId val="1966825552"/>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966823632"/>
        <c:crosses val="autoZero"/>
        <c:auto val="1"/>
        <c:lblAlgn val="ctr"/>
        <c:lblOffset val="100"/>
        <c:noMultiLvlLbl val="0"/>
      </c:catAx>
      <c:valAx>
        <c:axId val="1966823632"/>
        <c:scaling>
          <c:orientation val="minMax"/>
          <c:min val="0"/>
        </c:scaling>
        <c:delete val="0"/>
        <c:axPos val="l"/>
        <c:majorGridlines>
          <c:spPr>
            <a:ln w="9525" cap="flat" cmpd="sng" algn="ctr">
              <a:no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966825552"/>
        <c:crosses val="autoZero"/>
        <c:crossBetween val="between"/>
        <c:dispUnits>
          <c:builtInUnit val="millions"/>
          <c:dispUnitsLbl>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ispUnitsLbl>
        </c:dispUnits>
      </c:valAx>
      <c:spPr>
        <a:noFill/>
        <a:ln w="15875">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sz="1400" b="1">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4B_57159C23.xml><?xml version="1.0" encoding="utf-8"?>
<p188:cmLst xmlns:a="http://schemas.openxmlformats.org/drawingml/2006/main" xmlns:r="http://schemas.openxmlformats.org/officeDocument/2006/relationships" xmlns:p188="http://schemas.microsoft.com/office/powerpoint/2018/8/main">
  <p188:cm id="{C77D7EEA-2974-4543-B2BE-0B43C21329AF}" authorId="{148F86D6-4A7C-28C2-027D-B78EC584D330}" created="2024-05-31T21:15:36.943">
    <ac:txMkLst xmlns:ac="http://schemas.microsoft.com/office/drawing/2013/main/command">
      <pc:docMk xmlns:pc="http://schemas.microsoft.com/office/powerpoint/2013/main/command"/>
      <pc:sldMk xmlns:pc="http://schemas.microsoft.com/office/powerpoint/2013/main/command" cId="1461034019" sldId="331"/>
      <ac:spMk id="11" creationId="{6C22DF74-A8C3-582E-7A93-679BC3D5C392}"/>
      <ac:txMk cp="0" len="13">
        <ac:context len="48" hash="2046056458"/>
      </ac:txMk>
    </ac:txMkLst>
    <p188:txBody>
      <a:bodyPr/>
      <a:lstStyle/>
      <a:p>
        <a:r>
          <a:rPr lang="en-US"/>
          <a:t>Other S&amp;T option is Emma Puetz - https://news.mst.edu/2024/04/missouri-st-dinosaur-hunting-student-finds-second-triceratops/ </a:t>
        </a:r>
      </a:p>
    </p188:txBody>
  </p188:cm>
  <p188:cm id="{BABB5499-FF60-814B-BD2A-FC32B35453F5}" authorId="{E2F6476E-E1C4-E72B-6897-79D6FDF56120}" created="2024-06-10T15:59:32.081">
    <pc:sldMkLst xmlns:pc="http://schemas.microsoft.com/office/powerpoint/2013/main/command">
      <pc:docMk/>
      <pc:sldMk cId="1461034019" sldId="331"/>
    </pc:sldMkLst>
    <p188:txBody>
      <a:bodyPr/>
      <a:lstStyle/>
      <a:p>
        <a:r>
          <a:rPr lang="en-US"/>
          <a:t>Liberty Gladden is another UMKC option - https://www.umkc.edu/news/posts/2024/may/umkc-student-receives-nationally-competitive-boren-awards-scholarship.html</a:t>
        </a:r>
      </a:p>
    </p188:txBody>
  </p188:cm>
</p188:cmLst>
</file>

<file path=ppt/comments/modernComment_7FE531F3_43072F59.xml><?xml version="1.0" encoding="utf-8"?>
<p188:cmLst xmlns:a="http://schemas.openxmlformats.org/drawingml/2006/main" xmlns:r="http://schemas.openxmlformats.org/officeDocument/2006/relationships" xmlns:p188="http://schemas.microsoft.com/office/powerpoint/2018/8/main">
  <p188:cm id="{BFC71BD8-7E75-C94A-9700-004C52CE6D17}" authorId="{3A75528D-3FC8-51B6-C962-DD6DC09C4DD8}" created="2024-06-17T16:41:00.658">
    <pc:sldMkLst xmlns:pc="http://schemas.microsoft.com/office/powerpoint/2013/main/command">
      <pc:docMk/>
      <pc:sldMk cId="1696918598" sldId="2145726963"/>
    </pc:sldMkLst>
    <p188:replyLst>
      <p188:reply id="{C8B08265-BF9C-4F10-B475-203D35D4FDD2}" authorId="{148F86D6-4A7C-28C2-027D-B78EC584D330}" created="2024-06-17T20:51:02.093">
        <p188:txBody>
          <a:bodyPr/>
          <a:lstStyle/>
          <a:p>
            <a:r>
              <a:rPr lang="en-US"/>
              <a:t>[@Choi, Mun Y.] after re-checking with Dusty, this is what he came back with for the core projects numbers for this year alone.</a:t>
            </a:r>
          </a:p>
        </p188:txBody>
      </p188:reply>
    </p188:replyLst>
    <p188:txBody>
      <a:bodyPr/>
      <a:lstStyle/>
      <a:p>
        <a:r>
          <a:rPr lang="en-US"/>
          <a:t>[@Gourley, Zachary] Please check with Eric to confirm the UMKC, S&amp;T, and UMSL project numbers for $138M, $80M, $41M, $74M.  I don’t believe that those are for this year alone.  Please replace with this year alone.</a:t>
        </a:r>
      </a:p>
    </p188:txBody>
  </p188:cm>
</p188:cmLst>
</file>

<file path=ppt/comments/modernComment_7FE531F4_A298296E.xml><?xml version="1.0" encoding="utf-8"?>
<p188:cmLst xmlns:a="http://schemas.openxmlformats.org/drawingml/2006/main" xmlns:r="http://schemas.openxmlformats.org/officeDocument/2006/relationships" xmlns:p188="http://schemas.microsoft.com/office/powerpoint/2018/8/main">
  <p188:cm id="{CD987D94-7D0E-4945-B17B-10794121D3C2}" authorId="{148F86D6-4A7C-28C2-027D-B78EC584D330}" status="resolved" created="2024-06-12T13:25:32.442" complete="100000">
    <pc:sldMkLst xmlns:pc="http://schemas.microsoft.com/office/powerpoint/2013/main/command">
      <pc:docMk/>
      <pc:sldMk cId="2727881070" sldId="2145726964"/>
    </pc:sldMkLst>
    <p188:replyLst>
      <p188:reply id="{37C56060-EA6B-40CA-90FC-0664124A9C9B}" authorId="{270E7A55-315F-2229-B8FB-E1B4FEE1E428}" created="2024-06-13T14:40:01.941">
        <p188:txBody>
          <a:bodyPr/>
          <a:lstStyle/>
          <a:p>
            <a:r>
              <a:rPr lang="en-US"/>
              <a:t>[@Gourley, Zachary]  Go ahead and share this with him so we can share with Mun ASAP</a:t>
            </a:r>
          </a:p>
        </p188:txBody>
      </p188:reply>
      <p188:reply id="{B09808A6-C490-4EF1-A267-B452684AADF7}" authorId="{148F86D6-4A7C-28C2-027D-B78EC584D330}" created="2024-06-13T14:43:28.981">
        <p188:txBody>
          <a:bodyPr/>
          <a:lstStyle/>
          <a:p>
            <a:r>
              <a:rPr lang="en-US"/>
              <a:t>[@Wiemann, Kelly J.] I did! I'm just waiting on word back from him.</a:t>
            </a:r>
          </a:p>
        </p188:txBody>
        <p188:extLst>
          <p:ext xmlns:p="http://schemas.openxmlformats.org/presentationml/2006/main" uri="{57CB4572-C831-44C2-8A1C-0ADB6CCDFE69}">
            <p223:reactions xmlns:p223="http://schemas.microsoft.com/office/powerpoint/2022/03/main">
              <p223:rxn type="👍">
                <p223:instance time="2024-06-13T14:47:31.979" authorId="{270E7A55-315F-2229-B8FB-E1B4FEE1E428}"/>
              </p223:rxn>
            </p223:reactions>
          </p:ext>
        </p188:extLst>
      </p188:reply>
    </p188:replyLst>
    <p188:txBody>
      <a:bodyPr/>
      <a:lstStyle/>
      <a:p>
        <a:r>
          <a:rPr lang="en-US"/>
          <a:t>Tony said this program is a little sensitive and wanted to see it prior to it being sent ahead to the president. 
I'm waiting on a photo from Lee.</a:t>
        </a:r>
      </a:p>
    </p188:txBody>
  </p188:cm>
  <p188:cm id="{59F674B6-70A8-E840-977B-5B2900EB830B}" authorId="{3A75528D-3FC8-51B6-C962-DD6DC09C4DD8}" created="2024-06-17T16:53:46.308">
    <pc:sldMkLst xmlns:pc="http://schemas.microsoft.com/office/powerpoint/2013/main/command">
      <pc:docMk/>
      <pc:sldMk cId="2727881070" sldId="2145726964"/>
    </pc:sldMkLst>
    <p188:replyLst>
      <p188:reply id="{04D10B0A-92C1-4A49-9384-8661C7AA0335}" authorId="{148F86D6-4A7C-28C2-027D-B78EC584D330}" created="2024-06-17T17:21:25.968">
        <p188:txBody>
          <a:bodyPr/>
          <a:lstStyle/>
          <a:p>
            <a:r>
              <a:rPr lang="en-US"/>
              <a:t>[@Choi, Mun Y.] no, in April, your report featured Dr. Michael Abel, for the project DESE Missouri Supports for Early Childhood Administrators (MO-SECA) 2024</a:t>
            </a:r>
          </a:p>
        </p188:txBody>
      </p188:reply>
      <p188:reply id="{643509C8-00A7-404F-AB59-9CF86DA4235E}" authorId="{148F86D6-4A7C-28C2-027D-B78EC584D330}" created="2024-06-17T19:33:12.283">
        <p188:txBody>
          <a:bodyPr/>
          <a:lstStyle/>
          <a:p>
            <a:r>
              <a:rPr lang="en-US"/>
              <a:t>[@Choi, Mun Y.] there are no other UMKC grants close to the $1M mark</a:t>
            </a:r>
          </a:p>
        </p188:txBody>
      </p188:reply>
    </p188:replyLst>
    <p188:txBody>
      <a:bodyPr/>
      <a:lstStyle/>
      <a:p>
        <a:r>
          <a:rPr lang="en-US"/>
          <a:t>[@Gourley, Zachary] Didn’t I present this at the last meeting in Rolla?</a:t>
        </a:r>
      </a:p>
    </p188:txBody>
  </p188:cm>
</p188:cmLst>
</file>

<file path=ppt/comments/modernComment_7FE531F5_F3C72AE4.xml><?xml version="1.0" encoding="utf-8"?>
<p188:cmLst xmlns:a="http://schemas.openxmlformats.org/drawingml/2006/main" xmlns:r="http://schemas.openxmlformats.org/officeDocument/2006/relationships" xmlns:p188="http://schemas.microsoft.com/office/powerpoint/2018/8/main">
  <p188:cm id="{AD64709C-32A3-954C-96F2-9DEB0F8CD1EA}" authorId="{270E7A55-315F-2229-B8FB-E1B4FEE1E428}" created="2024-06-13T14:39:04.769">
    <pc:sldMkLst xmlns:pc="http://schemas.microsoft.com/office/powerpoint/2013/main/command">
      <pc:docMk/>
      <pc:sldMk cId="3426594664" sldId="2145726965"/>
    </pc:sldMkLst>
    <p188:txBody>
      <a:bodyPr/>
      <a:lstStyle/>
      <a:p>
        <a:r>
          <a:rPr lang="en-US"/>
          <a:t>I would put S&amp;T first if they've ranked higher</a:t>
        </a:r>
      </a:p>
    </p188:txBody>
    <p188:extLst>
      <p:ext xmlns:p="http://schemas.openxmlformats.org/presentationml/2006/main" uri="{57CB4572-C831-44C2-8A1C-0ADB6CCDFE69}">
        <p223:reactions xmlns:p223="http://schemas.microsoft.com/office/powerpoint/2022/03/main">
          <p223:rxn type="👍">
            <p223:instance time="2024-06-13T14:45:33.138" authorId="{E2F6476E-E1C4-E72B-6897-79D6FDF56120}"/>
          </p223:rxn>
        </p223:reactions>
      </p:ext>
    </p188:extLst>
  </p188:cm>
</p188:cmLst>
</file>

<file path=ppt/comments/modernComment_933_80191B4B.xml><?xml version="1.0" encoding="utf-8"?>
<p188:cmLst xmlns:a="http://schemas.openxmlformats.org/drawingml/2006/main" xmlns:r="http://schemas.openxmlformats.org/officeDocument/2006/relationships" xmlns:p188="http://schemas.microsoft.com/office/powerpoint/2018/8/main">
  <p188:cm id="{EBEA353E-08A1-4A97-9292-D146C69E150A}" authorId="{270E7A55-315F-2229-B8FB-E1B4FEE1E428}" status="resolved" created="2024-06-13T14:41:11.271" complete="100000">
    <ac:deMkLst xmlns:ac="http://schemas.microsoft.com/office/drawing/2013/main/command">
      <pc:docMk xmlns:pc="http://schemas.microsoft.com/office/powerpoint/2013/main/command"/>
      <pc:sldMk xmlns:pc="http://schemas.microsoft.com/office/powerpoint/2013/main/command" cId="2149129035" sldId="2355"/>
      <ac:spMk id="10" creationId="{587FEC8B-C17A-4A59-2F08-0A190CF84886}"/>
    </ac:deMkLst>
    <p188:txBody>
      <a:bodyPr/>
      <a:lstStyle/>
      <a:p>
        <a:r>
          <a:rPr lang="en-US"/>
          <a:t>[@Stoll, Megan] fix the spacing between the title and the text</a:t>
        </a:r>
      </a:p>
    </p188:txBody>
    <p188:extLst>
      <p:ext xmlns:p="http://schemas.openxmlformats.org/presentationml/2006/main" uri="{57CB4572-C831-44C2-8A1C-0ADB6CCDFE69}">
        <p223:reactions xmlns:p223="http://schemas.microsoft.com/office/powerpoint/2022/03/main">
          <p223:rxn type="👍">
            <p223:instance time="2024-06-13T14:46:45.942" authorId="{E2F6476E-E1C4-E72B-6897-79D6FDF56120}"/>
          </p223:rxn>
        </p223:reactions>
      </p:ext>
    </p188:extLst>
  </p188:cm>
</p188:cmLst>
</file>

<file path=ppt/comments/modernComment_935_A7F627B2.xml><?xml version="1.0" encoding="utf-8"?>
<p188:cmLst xmlns:a="http://schemas.openxmlformats.org/drawingml/2006/main" xmlns:r="http://schemas.openxmlformats.org/officeDocument/2006/relationships" xmlns:p188="http://schemas.microsoft.com/office/powerpoint/2018/8/main">
  <p188:cm id="{0D59ED9D-F1FA-4D2E-AAC8-7092E2536A2E}" authorId="{270E7A55-315F-2229-B8FB-E1B4FEE1E428}" created="2024-06-11T14:13:00.128">
    <pc:sldMkLst xmlns:pc="http://schemas.microsoft.com/office/powerpoint/2013/main/command">
      <pc:docMk/>
      <pc:sldMk cId="2817927090" sldId="2357"/>
    </pc:sldMkLst>
    <p188:txBody>
      <a:bodyPr/>
      <a:lstStyle/>
      <a:p>
        <a:r>
          <a:rPr lang="en-US"/>
          <a:t>will update with new info</a:t>
        </a:r>
      </a:p>
    </p188:txBody>
  </p188:cm>
  <p188:cm id="{966A1AA1-61B0-4264-B410-0E0307A92EDD}" authorId="{148F86D6-4A7C-28C2-027D-B78EC584D330}" created="2024-06-12T13:54:55.396">
    <pc:sldMkLst xmlns:pc="http://schemas.microsoft.com/office/powerpoint/2013/main/command">
      <pc:docMk/>
      <pc:sldMk cId="2817927090" sldId="2357"/>
    </pc:sldMkLst>
    <p188:txBody>
      <a:bodyPr/>
      <a:lstStyle/>
      <a:p>
        <a:r>
          <a:rPr lang="en-US"/>
          <a:t>Per Melissas Laurenti, no new awards close to or over $1M.</a:t>
        </a:r>
      </a:p>
    </p188:txBody>
  </p188:cm>
</p188:cmLst>
</file>

<file path=ppt/comments/modernComment_94A_CC3F3179.xml><?xml version="1.0" encoding="utf-8"?>
<p188:cmLst xmlns:a="http://schemas.openxmlformats.org/drawingml/2006/main" xmlns:r="http://schemas.openxmlformats.org/officeDocument/2006/relationships" xmlns:p188="http://schemas.microsoft.com/office/powerpoint/2018/8/main">
  <p188:cm id="{BA555028-2AC8-A84C-95C9-C282CFED1C9B}" authorId="{E2F6476E-E1C4-E72B-6897-79D6FDF56120}" status="resolved" created="2024-06-26T14:27:23.193" complete="100000">
    <pc:sldMkLst xmlns:pc="http://schemas.microsoft.com/office/powerpoint/2013/main/command">
      <pc:docMk/>
      <pc:sldMk cId="3426693497" sldId="2378"/>
    </pc:sldMkLst>
    <p188:txBody>
      <a:bodyPr/>
      <a:lstStyle/>
      <a:p>
        <a:r>
          <a:rPr lang="en-US"/>
          <a:t>[@Choi, Mun Y.] Good morning. I’ve added the two UMSL deans to this slide for you.</a:t>
        </a:r>
      </a:p>
    </p188:txBody>
  </p188:cm>
</p188:cmLst>
</file>

<file path=ppt/comments/modernComment_957_4D9D3E0C.xml><?xml version="1.0" encoding="utf-8"?>
<p188:cmLst xmlns:a="http://schemas.openxmlformats.org/drawingml/2006/main" xmlns:r="http://schemas.openxmlformats.org/officeDocument/2006/relationships" xmlns:p188="http://schemas.microsoft.com/office/powerpoint/2018/8/main">
  <p188:cm id="{87B19CAE-3E5D-4B42-804B-8F9B7DC1DD47}" authorId="{270E7A55-315F-2229-B8FB-E1B4FEE1E428}" status="resolved" created="2024-06-11T14:01:39.017" complete="100000">
    <pc:sldMkLst xmlns:pc="http://schemas.microsoft.com/office/powerpoint/2013/main/command">
      <pc:docMk/>
      <pc:sldMk cId="1302150668" sldId="2391"/>
    </pc:sldMkLst>
    <p188:txBody>
      <a:bodyPr/>
      <a:lstStyle/>
      <a:p>
        <a:r>
          <a:rPr lang="en-US"/>
          <a:t>He will likely prefer clean corners. 
Can you make the text a subhead under the header with the stats?</a:t>
        </a:r>
      </a:p>
    </p188:txBody>
    <p188:extLst>
      <p:ext xmlns:p="http://schemas.openxmlformats.org/presentationml/2006/main" uri="{57CB4572-C831-44C2-8A1C-0ADB6CCDFE69}">
        <p223:reactions xmlns:p223="http://schemas.microsoft.com/office/powerpoint/2022/03/main">
          <p223:rxn type="👍">
            <p223:instance time="2024-06-11T15:34:04.340" authorId="{E2F6476E-E1C4-E72B-6897-79D6FDF56120}"/>
          </p223:rxn>
        </p223:reactions>
      </p:ext>
    </p188:extLst>
  </p188:cm>
</p188:cmLst>
</file>

<file path=ppt/comments/modernComment_959_BF36ED0E.xml><?xml version="1.0" encoding="utf-8"?>
<p188:cmLst xmlns:a="http://schemas.openxmlformats.org/drawingml/2006/main" xmlns:r="http://schemas.openxmlformats.org/officeDocument/2006/relationships" xmlns:p188="http://schemas.microsoft.com/office/powerpoint/2018/8/main">
  <p188:cm id="{43B2BA63-179A-4AAE-A687-E78E75E99D42}" authorId="{270E7A55-315F-2229-B8FB-E1B4FEE1E428}" status="resolved" created="2024-06-11T14:07:28.776" complete="100000">
    <pc:sldMkLst xmlns:pc="http://schemas.microsoft.com/office/powerpoint/2013/main/command">
      <pc:docMk/>
      <pc:sldMk cId="3208047886" sldId="2393"/>
    </pc:sldMkLst>
    <p188:txBody>
      <a:bodyPr/>
      <a:lstStyle/>
      <a:p>
        <a:r>
          <a:rPr lang="en-US"/>
          <a:t>Can you just make this Additional State Funding slide and include anything that isn't in the other 2 formatted slides you designed?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0127139-6483-4058-A238-15789974CC60}" type="datetimeFigureOut">
              <a:rPr lang="en-US" smtClean="0"/>
              <a:t>6/27/2024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B3246EE-DFBD-43EC-BFCD-396B1015350C}" type="slidenum">
              <a:rPr lang="en-US" smtClean="0"/>
              <a:t>‹#›</a:t>
            </a:fld>
            <a:endParaRPr lang="en-US"/>
          </a:p>
        </p:txBody>
      </p:sp>
    </p:spTree>
    <p:extLst>
      <p:ext uri="{BB962C8B-B14F-4D97-AF65-F5344CB8AC3E}">
        <p14:creationId xmlns:p14="http://schemas.microsoft.com/office/powerpoint/2010/main" val="1600126080"/>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logs.umsl.edu/news/2023/11/13/grant-pact-counseling-partnership/"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blogs.umsl.edu/news/2023/08/03/mcdonnell-foundation-awards-grant-to-st-louis-anchor-action-network/"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mkc.edu/news/posts/2023/december/entrepreneur-of-the-year-awards-honor-visionary-leaders-who-transform-businesses-in-kc-and-around-the-globe.html"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news.mst.edu/2023/12/st-moon-metals-research-team-receives-nasa-award/"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reporter.nih.gov/search/rDPwnF4uCUG9LngkU30DfQ/project-details/1081450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eporter.nih.gov/search/7il3p4bihU-di3bxNybnCA/project-details/1097790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246EE-DFBD-43EC-BFCD-396B10153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118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3246EE-DFBD-43EC-BFCD-396B1015350C}" type="slidenum">
              <a:rPr lang="en-US" smtClean="0"/>
              <a:t>15</a:t>
            </a:fld>
            <a:endParaRPr lang="en-US"/>
          </a:p>
        </p:txBody>
      </p:sp>
    </p:spTree>
    <p:extLst>
      <p:ext uri="{BB962C8B-B14F-4D97-AF65-F5344CB8AC3E}">
        <p14:creationId xmlns:p14="http://schemas.microsoft.com/office/powerpoint/2010/main" val="2620298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3246EE-DFBD-43EC-BFCD-396B1015350C}" type="slidenum">
              <a:rPr lang="en-US" smtClean="0"/>
              <a:t>16</a:t>
            </a:fld>
            <a:endParaRPr lang="en-US"/>
          </a:p>
        </p:txBody>
      </p:sp>
    </p:spTree>
    <p:extLst>
      <p:ext uri="{BB962C8B-B14F-4D97-AF65-F5344CB8AC3E}">
        <p14:creationId xmlns:p14="http://schemas.microsoft.com/office/powerpoint/2010/main" val="222706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9B3763-3300-4304-9C15-7050113D2615}" type="slidenum">
              <a:rPr lang="en-US" smtClean="0"/>
              <a:t>19</a:t>
            </a:fld>
            <a:endParaRPr lang="en-US"/>
          </a:p>
        </p:txBody>
      </p:sp>
    </p:spTree>
    <p:extLst>
      <p:ext uri="{BB962C8B-B14F-4D97-AF65-F5344CB8AC3E}">
        <p14:creationId xmlns:p14="http://schemas.microsoft.com/office/powerpoint/2010/main" val="4139876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7408F-8A2A-AE7B-751C-B43571871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D26DB-DC22-B9F3-3AC4-7F6DA40F3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A7C1C9-4874-1176-38D1-4F93C54F6501}"/>
              </a:ext>
            </a:extLst>
          </p:cNvPr>
          <p:cNvSpPr>
            <a:spLocks noGrp="1"/>
          </p:cNvSpPr>
          <p:nvPr>
            <p:ph type="body" idx="1"/>
          </p:nvPr>
        </p:nvSpPr>
        <p:spPr/>
        <p:txBody>
          <a:bodyPr/>
          <a:lstStyle/>
          <a:p>
            <a:r>
              <a:rPr lang="en-US" b="1"/>
              <a:t>THIS IS FROM APRIL – </a:t>
            </a:r>
          </a:p>
          <a:p>
            <a:endParaRPr lang="en-US" b="1"/>
          </a:p>
          <a:p>
            <a:pPr algn="l" fontAlgn="base"/>
            <a:r>
              <a:rPr lang="en-US" b="1"/>
              <a:t>Options: $3M grant from 11/13/2023 - </a:t>
            </a:r>
            <a:r>
              <a:rPr lang="en-US" b="1" i="0" u="none" strike="noStrike">
                <a:solidFill>
                  <a:srgbClr val="444444"/>
                </a:solidFill>
                <a:effectLst/>
                <a:highlight>
                  <a:srgbClr val="FFFFFF"/>
                </a:highlight>
                <a:latin typeface="Oswald" pitchFamily="2" charset="77"/>
                <a:hlinkClick r:id="rId3"/>
              </a:rPr>
              <a:t>UMSL receives $3 million grant for new school counseling partnership with Riverview Gardens School District</a:t>
            </a:r>
            <a:endParaRPr lang="en-US" b="1" i="0" u="none" strike="noStrike">
              <a:solidFill>
                <a:srgbClr val="000000"/>
              </a:solidFill>
              <a:effectLst/>
              <a:highlight>
                <a:srgbClr val="FFFFFF"/>
              </a:highlight>
              <a:latin typeface="Oswald"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$2.4M grant from 8/3/23 - </a:t>
            </a:r>
            <a:r>
              <a:rPr lang="en-US" b="1" i="0" u="none" strike="noStrike">
                <a:solidFill>
                  <a:srgbClr val="444444"/>
                </a:solidFill>
                <a:effectLst/>
                <a:highlight>
                  <a:srgbClr val="FFFFFF"/>
                </a:highlight>
                <a:latin typeface="Oswald" panose="020F0502020204030204" pitchFamily="34" charset="0"/>
                <a:hlinkClick r:id="rId4"/>
              </a:rPr>
              <a:t>James S. McDonnell Foundation awards $2.4 million grant to help St. Louis Anchor Action Network continue its work and expand its impact</a:t>
            </a:r>
            <a:endParaRPr lang="en-US" b="1" i="0" u="none" strike="noStrike">
              <a:solidFill>
                <a:srgbClr val="444444"/>
              </a:solidFill>
              <a:effectLst/>
              <a:highlight>
                <a:srgbClr val="FFFFFF"/>
              </a:highlight>
              <a:latin typeface="Oswald"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r>
              <a:rPr lang="en-US" b="1"/>
              <a:t>Title: Geoscience and Artificial Intelligence Application (GAIA) Lab</a:t>
            </a:r>
            <a:endParaRPr lang="en-US"/>
          </a:p>
          <a:p>
            <a:r>
              <a:rPr lang="en-US" b="1"/>
              <a:t> </a:t>
            </a:r>
            <a:endParaRPr lang="en-US"/>
          </a:p>
          <a:p>
            <a:r>
              <a:rPr lang="en-US" b="1"/>
              <a:t>PI: </a:t>
            </a:r>
            <a:r>
              <a:rPr lang="en-US"/>
              <a:t>Dr. Sonya Bahar, Professor, Physics and Astronomy; Director, Center for </a:t>
            </a:r>
            <a:r>
              <a:rPr lang="en-US" err="1"/>
              <a:t>Neurodynamics</a:t>
            </a:r>
            <a:endParaRPr lang="en-US">
              <a:ea typeface="Calibri"/>
              <a:cs typeface="Calibri"/>
            </a:endParaRPr>
          </a:p>
          <a:p>
            <a:r>
              <a:rPr lang="en-US"/>
              <a:t> </a:t>
            </a:r>
            <a:endParaRPr lang="en-US">
              <a:ea typeface="Calibri"/>
              <a:cs typeface="Calibri"/>
            </a:endParaRPr>
          </a:p>
          <a:p>
            <a:r>
              <a:rPr lang="en-US" b="1"/>
              <a:t>Co-PIs: </a:t>
            </a:r>
            <a:r>
              <a:rPr lang="en-US"/>
              <a:t>None</a:t>
            </a:r>
            <a:endParaRPr lang="en-US">
              <a:ea typeface="Calibri"/>
              <a:cs typeface="Calibri"/>
            </a:endParaRPr>
          </a:p>
          <a:p>
            <a:r>
              <a:rPr lang="en-US"/>
              <a:t> </a:t>
            </a:r>
            <a:endParaRPr lang="en-US">
              <a:ea typeface="Calibri"/>
              <a:cs typeface="Calibri"/>
            </a:endParaRPr>
          </a:p>
          <a:p>
            <a:r>
              <a:rPr lang="en-US" b="1"/>
              <a:t>Amount: $</a:t>
            </a:r>
            <a:r>
              <a:rPr lang="en-US"/>
              <a:t>2,083,533</a:t>
            </a:r>
            <a:endParaRPr lang="en-US">
              <a:ea typeface="Calibri"/>
              <a:cs typeface="Calibri"/>
            </a:endParaRPr>
          </a:p>
          <a:p>
            <a:r>
              <a:rPr lang="en-US"/>
              <a:t> </a:t>
            </a:r>
            <a:endParaRPr lang="en-US">
              <a:ea typeface="Calibri"/>
              <a:cs typeface="Calibri"/>
            </a:endParaRPr>
          </a:p>
          <a:p>
            <a:r>
              <a:rPr lang="en-US" b="1"/>
              <a:t>Funding Agency: </a:t>
            </a:r>
            <a:r>
              <a:rPr lang="en-US"/>
              <a:t>The Ohio State University; National Geospatial-Intelligence Agency</a:t>
            </a:r>
            <a:endParaRPr lang="en-US">
              <a:ea typeface="Calibri"/>
              <a:cs typeface="Calibri"/>
            </a:endParaRPr>
          </a:p>
          <a:p>
            <a:r>
              <a:rPr lang="en-US"/>
              <a:t> </a:t>
            </a:r>
            <a:endParaRPr lang="en-US">
              <a:ea typeface="Calibri"/>
              <a:cs typeface="Calibri"/>
            </a:endParaRPr>
          </a:p>
          <a:p>
            <a:r>
              <a:rPr lang="en-US" b="1"/>
              <a:t>Description: </a:t>
            </a:r>
            <a:r>
              <a:rPr lang="en-US"/>
              <a:t>With the support of Ohio University, via GEO-ESCON, which will serve as the Primary Intermediary (PI), the Department of Mathematics, Physics, Astronomy and Statistics (MPAS) at the University of Missouri at St. Louis (UMSL) proposes to support the NGA’s Office of Geomatics (SFN) by providing excellent student interns to work at GAIA (Geoscience and Artificial Intelligence Application) Lab, an NGA laboratory based out of Moonshot Labs, housed at T-REX. The project will support the NGA’s goal of expanding the local geomatics talent pool. We will target U.S. students in STEM disciplines such as Physics, Geoscience, Computer Science and Mathematics in order to advance geomatics tradecraft by recruiting top local talent to this field.</a:t>
            </a:r>
          </a:p>
          <a:p>
            <a:r>
              <a:rPr lang="en-US"/>
              <a:t> </a:t>
            </a:r>
            <a:endParaRPr lang="en-US">
              <a:ea typeface="Calibri" panose="020F0502020204030204"/>
              <a:cs typeface="Calibri" panose="020F0502020204030204"/>
            </a:endParaRPr>
          </a:p>
          <a:p>
            <a:r>
              <a:rPr lang="en-US"/>
              <a:t>UMSL will build upon the previous year’s success in collaborating with GAIA Lab, during which six students (four Physics majors and two Computer Science majors) worked with Dr. Dawn King and colleagues at GAIA Lab, producing significant advances in the application of AI to modeling the earth’s gravitational field.</a:t>
            </a:r>
            <a:endParaRPr lang="en-US">
              <a:ea typeface="Calibri"/>
              <a:cs typeface="Calibri"/>
            </a:endParaRPr>
          </a:p>
          <a:p>
            <a:endParaRPr lang="en-US" b="1">
              <a:ea typeface="Calibri"/>
              <a:cs typeface="Calibri"/>
            </a:endParaRPr>
          </a:p>
          <a:p>
            <a:endParaRPr lang="en-US" b="1">
              <a:ea typeface="Calibri"/>
              <a:cs typeface="Calibri"/>
            </a:endParaRPr>
          </a:p>
        </p:txBody>
      </p:sp>
      <p:sp>
        <p:nvSpPr>
          <p:cNvPr id="4" name="Slide Number Placeholder 3">
            <a:extLst>
              <a:ext uri="{FF2B5EF4-FFF2-40B4-BE49-F238E27FC236}">
                <a16:creationId xmlns:a16="http://schemas.microsoft.com/office/drawing/2014/main" id="{7EB09453-947A-9D38-0565-62C91F8B7319}"/>
              </a:ext>
            </a:extLst>
          </p:cNvPr>
          <p:cNvSpPr>
            <a:spLocks noGrp="1"/>
          </p:cNvSpPr>
          <p:nvPr>
            <p:ph type="sldNum" sz="quarter" idx="5"/>
          </p:nvPr>
        </p:nvSpPr>
        <p:spPr/>
        <p:txBody>
          <a:bodyPr/>
          <a:lstStyle/>
          <a:p>
            <a:fld id="{4B3246EE-DFBD-43EC-BFCD-396B1015350C}" type="slidenum">
              <a:rPr lang="en-US" smtClean="0"/>
              <a:t>34</a:t>
            </a:fld>
            <a:endParaRPr lang="en-US"/>
          </a:p>
        </p:txBody>
      </p:sp>
    </p:spTree>
    <p:extLst>
      <p:ext uri="{BB962C8B-B14F-4D97-AF65-F5344CB8AC3E}">
        <p14:creationId xmlns:p14="http://schemas.microsoft.com/office/powerpoint/2010/main" val="3427991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7408F-8A2A-AE7B-751C-B43571871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D26DB-DC22-B9F3-3AC4-7F6DA40F3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A7C1C9-4874-1176-38D1-4F93C54F6501}"/>
              </a:ext>
            </a:extLst>
          </p:cNvPr>
          <p:cNvSpPr>
            <a:spLocks noGrp="1"/>
          </p:cNvSpPr>
          <p:nvPr>
            <p:ph type="body" idx="1"/>
          </p:nvPr>
        </p:nvSpPr>
        <p:spPr/>
        <p:txBody>
          <a:bodyPr/>
          <a:lstStyle/>
          <a:p>
            <a:endParaRPr lang="en-US" b="1">
              <a:ea typeface="Calibri"/>
              <a:cs typeface="Calibri"/>
            </a:endParaRPr>
          </a:p>
        </p:txBody>
      </p:sp>
      <p:sp>
        <p:nvSpPr>
          <p:cNvPr id="4" name="Slide Number Placeholder 3">
            <a:extLst>
              <a:ext uri="{FF2B5EF4-FFF2-40B4-BE49-F238E27FC236}">
                <a16:creationId xmlns:a16="http://schemas.microsoft.com/office/drawing/2014/main" id="{7EB09453-947A-9D38-0565-62C91F8B7319}"/>
              </a:ext>
            </a:extLst>
          </p:cNvPr>
          <p:cNvSpPr>
            <a:spLocks noGrp="1"/>
          </p:cNvSpPr>
          <p:nvPr>
            <p:ph type="sldNum" sz="quarter" idx="5"/>
          </p:nvPr>
        </p:nvSpPr>
        <p:spPr/>
        <p:txBody>
          <a:bodyPr/>
          <a:lstStyle/>
          <a:p>
            <a:fld id="{4B3246EE-DFBD-43EC-BFCD-396B1015350C}" type="slidenum">
              <a:rPr lang="en-US" smtClean="0"/>
              <a:t>35</a:t>
            </a:fld>
            <a:endParaRPr lang="en-US"/>
          </a:p>
        </p:txBody>
      </p:sp>
    </p:spTree>
    <p:extLst>
      <p:ext uri="{BB962C8B-B14F-4D97-AF65-F5344CB8AC3E}">
        <p14:creationId xmlns:p14="http://schemas.microsoft.com/office/powerpoint/2010/main" val="560329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5507" y="4473892"/>
            <a:ext cx="6559061" cy="3660458"/>
          </a:xfrm>
        </p:spPr>
        <p:txBody>
          <a:bodyPr/>
          <a:lstStyle/>
          <a:p>
            <a:pPr lvl="1">
              <a:lnSpc>
                <a:spcPct val="90000"/>
              </a:lnSpc>
              <a:spcBef>
                <a:spcPts val="500"/>
              </a:spcBef>
            </a:pPr>
            <a:r>
              <a:rPr lang="en-US" b="1">
                <a:ea typeface="Calibri"/>
                <a:cs typeface="Calibri"/>
              </a:rPr>
              <a:t>UMSL:</a:t>
            </a:r>
            <a:r>
              <a:rPr lang="en-US">
                <a:ea typeface="Calibri"/>
                <a:cs typeface="Calibri"/>
              </a:rPr>
              <a:t> </a:t>
            </a:r>
            <a:br>
              <a:rPr lang="en-US">
                <a:ea typeface="Calibri"/>
                <a:cs typeface="+mn-lt"/>
              </a:rPr>
            </a:br>
            <a:r>
              <a:rPr lang="en-US" b="1">
                <a:ea typeface="Calibri"/>
                <a:cs typeface="Calibri"/>
              </a:rPr>
              <a:t>UMKC: </a:t>
            </a:r>
            <a:r>
              <a:rPr lang="en-US">
                <a:ea typeface="Calibri"/>
                <a:cs typeface="Calibri"/>
              </a:rPr>
              <a:t> </a:t>
            </a:r>
            <a:r>
              <a:rPr lang="en-US">
                <a:hlinkClick r:id="rId3"/>
              </a:rPr>
              <a:t>Lesly Romo</a:t>
            </a:r>
            <a:r>
              <a:rPr lang="en-US"/>
              <a:t> – Henry W. Bloch School of Management </a:t>
            </a:r>
            <a:r>
              <a:rPr lang="en-US" err="1"/>
              <a:t>Regnier</a:t>
            </a:r>
            <a:r>
              <a:rPr lang="en-US"/>
              <a:t> Institute student entrepreneur of the year</a:t>
            </a:r>
            <a:endParaRPr lang="en-US">
              <a:cs typeface="+mn-lt"/>
            </a:endParaRPr>
          </a:p>
          <a:p>
            <a:pPr lvl="1">
              <a:lnSpc>
                <a:spcPct val="90000"/>
              </a:lnSpc>
              <a:spcBef>
                <a:spcPts val="500"/>
              </a:spcBef>
              <a:defRPr/>
            </a:pPr>
            <a:r>
              <a:rPr lang="en-US" b="1">
                <a:cs typeface="+mn-lt"/>
              </a:rPr>
              <a:t>MU:</a:t>
            </a:r>
            <a:endParaRPr lang="en-US">
              <a:cs typeface="+mn-lt"/>
            </a:endParaRPr>
          </a:p>
          <a:p>
            <a:pPr lvl="1">
              <a:lnSpc>
                <a:spcPct val="90000"/>
              </a:lnSpc>
              <a:spcBef>
                <a:spcPts val="500"/>
              </a:spcBef>
              <a:defRPr/>
            </a:pPr>
            <a:r>
              <a:rPr lang="en-US" b="1">
                <a:cs typeface="+mn-lt"/>
              </a:rPr>
              <a:t>Missouri S&amp;T:</a:t>
            </a:r>
            <a:r>
              <a:rPr lang="en-US">
                <a:cs typeface="+mn-lt"/>
              </a:rPr>
              <a:t> </a:t>
            </a:r>
            <a:r>
              <a:rPr lang="en-US"/>
              <a:t>A student team from S&amp;T won </a:t>
            </a:r>
            <a:r>
              <a:rPr lang="en-US">
                <a:hlinkClick r:id="rId4"/>
              </a:rPr>
              <a:t>NASA’s Edison Award in the agency’s BIG Idea Challenge</a:t>
            </a:r>
            <a:r>
              <a:rPr lang="en-US"/>
              <a:t>. The team was one of seven finalists in NASA’s 2023 Breakthrough, Innovative, and Game-Changing Idea (BIG Idea) Challenge: Lunar Forge. The students conducted research on producing aluminum on the moon. The competition was held in Cleveland in November. The team was led by Jacob Ortega.</a:t>
            </a:r>
            <a:endParaRPr lang="en-US">
              <a:ea typeface="Calibri"/>
              <a:cs typeface="Calibri"/>
            </a:endParaRPr>
          </a:p>
        </p:txBody>
      </p:sp>
      <p:sp>
        <p:nvSpPr>
          <p:cNvPr id="4" name="Slide Number Placeholder 3"/>
          <p:cNvSpPr>
            <a:spLocks noGrp="1"/>
          </p:cNvSpPr>
          <p:nvPr>
            <p:ph type="sldNum" sz="quarter" idx="5"/>
          </p:nvPr>
        </p:nvSpPr>
        <p:spPr/>
        <p:txBody>
          <a:bodyPr/>
          <a:lstStyle/>
          <a:p>
            <a:fld id="{4B3246EE-DFBD-43EC-BFCD-396B1015350C}" type="slidenum">
              <a:rPr lang="en-US" smtClean="0"/>
              <a:t>39</a:t>
            </a:fld>
            <a:endParaRPr lang="en-US"/>
          </a:p>
        </p:txBody>
      </p:sp>
    </p:spTree>
    <p:extLst>
      <p:ext uri="{BB962C8B-B14F-4D97-AF65-F5344CB8AC3E}">
        <p14:creationId xmlns:p14="http://schemas.microsoft.com/office/powerpoint/2010/main" val="3821669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a:t>
            </a:r>
          </a:p>
          <a:p>
            <a:r>
              <a:rPr lang="en-US"/>
              <a:t>https://</a:t>
            </a:r>
            <a:r>
              <a:rPr lang="en-US" err="1"/>
              <a:t>money.com</a:t>
            </a:r>
            <a:r>
              <a:rPr lang="en-US"/>
              <a:t>/best-colleges/</a:t>
            </a:r>
          </a:p>
          <a:p>
            <a:r>
              <a:rPr lang="en-US"/>
              <a:t>https://</a:t>
            </a:r>
            <a:r>
              <a:rPr lang="en-US" err="1"/>
              <a:t>money.com</a:t>
            </a:r>
            <a:r>
              <a:rPr lang="en-US"/>
              <a:t>/best-colleges/best-public-colleges/</a:t>
            </a:r>
          </a:p>
        </p:txBody>
      </p:sp>
      <p:sp>
        <p:nvSpPr>
          <p:cNvPr id="4" name="Slide Number Placeholder 3"/>
          <p:cNvSpPr>
            <a:spLocks noGrp="1"/>
          </p:cNvSpPr>
          <p:nvPr>
            <p:ph type="sldNum" sz="quarter" idx="5"/>
          </p:nvPr>
        </p:nvSpPr>
        <p:spPr/>
        <p:txBody>
          <a:bodyPr/>
          <a:lstStyle/>
          <a:p>
            <a:fld id="{4B3246EE-DFBD-43EC-BFCD-396B1015350C}" type="slidenum">
              <a:rPr lang="en-US" smtClean="0"/>
              <a:t>40</a:t>
            </a:fld>
            <a:endParaRPr lang="en-US"/>
          </a:p>
        </p:txBody>
      </p:sp>
    </p:spTree>
    <p:extLst>
      <p:ext uri="{BB962C8B-B14F-4D97-AF65-F5344CB8AC3E}">
        <p14:creationId xmlns:p14="http://schemas.microsoft.com/office/powerpoint/2010/main" val="1804890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6B731-BC39-2044-ADC4-6EECC32496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795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24AE0-8DAB-ED89-3F46-B3876D46A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95F0C-66C8-A3A5-34FA-853EA2FAF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8BF36A-8208-A34B-109D-5362603E01B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7B975C-B6F8-EAA0-F28B-B8246EA754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246EE-DFBD-43EC-BFCD-396B10153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231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3246EE-DFBD-43EC-BFCD-396B1015350C}" type="slidenum">
              <a:rPr lang="en-US" smtClean="0"/>
              <a:t>3</a:t>
            </a:fld>
            <a:endParaRPr lang="en-US"/>
          </a:p>
        </p:txBody>
      </p:sp>
    </p:spTree>
    <p:extLst>
      <p:ext uri="{BB962C8B-B14F-4D97-AF65-F5344CB8AC3E}">
        <p14:creationId xmlns:p14="http://schemas.microsoft.com/office/powerpoint/2010/main" val="2033075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41350"/>
            <a:ext cx="5575300" cy="3136900"/>
          </a:xfrm>
        </p:spPr>
      </p:sp>
      <p:sp>
        <p:nvSpPr>
          <p:cNvPr id="3" name="Notes Placeholder 2"/>
          <p:cNvSpPr>
            <a:spLocks noGrp="1"/>
          </p:cNvSpPr>
          <p:nvPr>
            <p:ph type="body" idx="1"/>
          </p:nvPr>
        </p:nvSpPr>
        <p:spPr>
          <a:xfrm>
            <a:off x="281354" y="3876015"/>
            <a:ext cx="6462346" cy="3660458"/>
          </a:xfrm>
        </p:spPr>
        <p:txBody>
          <a:bodyPr/>
          <a:lstStyle/>
          <a:p>
            <a:pPr lvl="1">
              <a:lnSpc>
                <a:spcPct val="90000"/>
              </a:lnSpc>
              <a:spcBef>
                <a:spcPts val="500"/>
              </a:spcBef>
            </a:pPr>
            <a:r>
              <a:rPr lang="en-US" b="1">
                <a:cs typeface="+mn-lt"/>
              </a:rPr>
              <a:t>UMSL: </a:t>
            </a:r>
          </a:p>
          <a:p>
            <a:pPr lvl="1">
              <a:lnSpc>
                <a:spcPct val="90000"/>
              </a:lnSpc>
              <a:spcBef>
                <a:spcPts val="500"/>
              </a:spcBef>
            </a:pPr>
            <a:endParaRPr lang="en-US" b="1">
              <a:cs typeface="+mn-lt"/>
            </a:endParaRPr>
          </a:p>
          <a:p>
            <a:pPr lvl="1">
              <a:lnSpc>
                <a:spcPct val="90000"/>
              </a:lnSpc>
              <a:spcBef>
                <a:spcPts val="500"/>
              </a:spcBef>
            </a:pPr>
            <a:r>
              <a:rPr lang="en-US" b="1">
                <a:cs typeface="+mn-lt"/>
              </a:rPr>
              <a:t>UMKC:</a:t>
            </a:r>
          </a:p>
          <a:p>
            <a:pPr lvl="1">
              <a:lnSpc>
                <a:spcPct val="90000"/>
              </a:lnSpc>
              <a:spcBef>
                <a:spcPts val="500"/>
              </a:spcBef>
            </a:pPr>
            <a:endParaRPr lang="en-US" b="1">
              <a:cs typeface="+mn-lt"/>
            </a:endParaRPr>
          </a:p>
          <a:p>
            <a:pPr lvl="1">
              <a:lnSpc>
                <a:spcPct val="90000"/>
              </a:lnSpc>
              <a:spcBef>
                <a:spcPts val="500"/>
              </a:spcBef>
            </a:pPr>
            <a:r>
              <a:rPr lang="en-US" b="1">
                <a:cs typeface="+mn-lt"/>
              </a:rPr>
              <a:t>MU:</a:t>
            </a:r>
          </a:p>
          <a:p>
            <a:pPr lvl="1">
              <a:lnSpc>
                <a:spcPct val="90000"/>
              </a:lnSpc>
              <a:spcBef>
                <a:spcPts val="500"/>
              </a:spcBef>
            </a:pPr>
            <a:endParaRPr lang="en-US" b="1">
              <a:cs typeface="+mn-lt"/>
            </a:endParaRPr>
          </a:p>
          <a:p>
            <a:pPr lvl="1">
              <a:lnSpc>
                <a:spcPct val="90000"/>
              </a:lnSpc>
              <a:spcBef>
                <a:spcPts val="500"/>
              </a:spcBef>
            </a:pPr>
            <a:r>
              <a:rPr lang="en-US" b="1">
                <a:cs typeface="+mn-lt"/>
              </a:rPr>
              <a:t>S&amp;T:</a:t>
            </a:r>
          </a:p>
        </p:txBody>
      </p:sp>
      <p:sp>
        <p:nvSpPr>
          <p:cNvPr id="4" name="Slide Number Placeholder 3"/>
          <p:cNvSpPr>
            <a:spLocks noGrp="1"/>
          </p:cNvSpPr>
          <p:nvPr>
            <p:ph type="sldNum" sz="quarter" idx="5"/>
          </p:nvPr>
        </p:nvSpPr>
        <p:spPr/>
        <p:txBody>
          <a:bodyPr/>
          <a:lstStyle/>
          <a:p>
            <a:fld id="{4B3246EE-DFBD-43EC-BFCD-396B1015350C}" type="slidenum">
              <a:rPr lang="en-US" smtClean="0"/>
              <a:t>6</a:t>
            </a:fld>
            <a:endParaRPr lang="en-US"/>
          </a:p>
        </p:txBody>
      </p:sp>
    </p:spTree>
    <p:extLst>
      <p:ext uri="{BB962C8B-B14F-4D97-AF65-F5344CB8AC3E}">
        <p14:creationId xmlns:p14="http://schemas.microsoft.com/office/powerpoint/2010/main" val="4084308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41350"/>
            <a:ext cx="5575300" cy="3136900"/>
          </a:xfrm>
        </p:spPr>
      </p:sp>
      <p:sp>
        <p:nvSpPr>
          <p:cNvPr id="3" name="Notes Placeholder 2"/>
          <p:cNvSpPr>
            <a:spLocks noGrp="1"/>
          </p:cNvSpPr>
          <p:nvPr>
            <p:ph type="body" idx="1"/>
          </p:nvPr>
        </p:nvSpPr>
        <p:spPr>
          <a:xfrm>
            <a:off x="281354" y="3876015"/>
            <a:ext cx="6462346" cy="3660458"/>
          </a:xfrm>
        </p:spPr>
        <p:txBody>
          <a:bodyPr/>
          <a:lstStyle/>
          <a:p>
            <a:pPr lvl="1">
              <a:lnSpc>
                <a:spcPct val="90000"/>
              </a:lnSpc>
              <a:spcBef>
                <a:spcPts val="500"/>
              </a:spcBef>
            </a:pPr>
            <a:r>
              <a:rPr lang="en-US" b="1">
                <a:cs typeface="Calibri"/>
              </a:rPr>
              <a:t>UMSL:</a:t>
            </a:r>
          </a:p>
          <a:p>
            <a:pPr lvl="1">
              <a:lnSpc>
                <a:spcPct val="90000"/>
              </a:lnSpc>
              <a:spcBef>
                <a:spcPts val="500"/>
              </a:spcBef>
            </a:pPr>
            <a:endParaRPr lang="en-US" b="1">
              <a:cs typeface="Calibri"/>
            </a:endParaRPr>
          </a:p>
          <a:p>
            <a:pPr lvl="1">
              <a:lnSpc>
                <a:spcPct val="90000"/>
              </a:lnSpc>
              <a:spcBef>
                <a:spcPts val="500"/>
              </a:spcBef>
            </a:pPr>
            <a:r>
              <a:rPr lang="en-US" b="1">
                <a:cs typeface="Calibri"/>
              </a:rPr>
              <a:t>UMKC:</a:t>
            </a:r>
          </a:p>
          <a:p>
            <a:pPr lvl="1">
              <a:lnSpc>
                <a:spcPct val="90000"/>
              </a:lnSpc>
              <a:spcBef>
                <a:spcPts val="500"/>
              </a:spcBef>
            </a:pPr>
            <a:endParaRPr lang="en-US" b="1">
              <a:cs typeface="Calibri"/>
            </a:endParaRPr>
          </a:p>
          <a:p>
            <a:pPr lvl="1">
              <a:lnSpc>
                <a:spcPct val="90000"/>
              </a:lnSpc>
              <a:spcBef>
                <a:spcPts val="500"/>
              </a:spcBef>
            </a:pPr>
            <a:r>
              <a:rPr lang="en-US" b="1">
                <a:cs typeface="Calibri"/>
              </a:rPr>
              <a:t>MU:</a:t>
            </a:r>
            <a:endParaRPr lang="en-US" b="0" i="0">
              <a:solidFill>
                <a:srgbClr val="000000"/>
              </a:solidFill>
              <a:effectLst/>
              <a:latin typeface="Times"/>
            </a:endParaRPr>
          </a:p>
          <a:p>
            <a:pPr lvl="1">
              <a:lnSpc>
                <a:spcPct val="90000"/>
              </a:lnSpc>
              <a:spcBef>
                <a:spcPts val="500"/>
              </a:spcBef>
            </a:pPr>
            <a:endParaRPr lang="en-US" b="0">
              <a:cs typeface="Calibri"/>
            </a:endParaRPr>
          </a:p>
          <a:p>
            <a:pPr lvl="1">
              <a:lnSpc>
                <a:spcPct val="90000"/>
              </a:lnSpc>
              <a:spcBef>
                <a:spcPts val="500"/>
              </a:spcBef>
            </a:pPr>
            <a:r>
              <a:rPr lang="en-US" b="1">
                <a:cs typeface="Calibri"/>
              </a:rPr>
              <a:t>S&amp;T:</a:t>
            </a:r>
            <a:endParaRPr lang="en-US" b="1"/>
          </a:p>
        </p:txBody>
      </p:sp>
      <p:sp>
        <p:nvSpPr>
          <p:cNvPr id="4" name="Slide Number Placeholder 3"/>
          <p:cNvSpPr>
            <a:spLocks noGrp="1"/>
          </p:cNvSpPr>
          <p:nvPr>
            <p:ph type="sldNum" sz="quarter" idx="5"/>
          </p:nvPr>
        </p:nvSpPr>
        <p:spPr/>
        <p:txBody>
          <a:bodyPr/>
          <a:lstStyle/>
          <a:p>
            <a:fld id="{4B3246EE-DFBD-43EC-BFCD-396B1015350C}" type="slidenum">
              <a:rPr lang="en-US" smtClean="0"/>
              <a:t>7</a:t>
            </a:fld>
            <a:endParaRPr lang="en-US"/>
          </a:p>
        </p:txBody>
      </p:sp>
    </p:spTree>
    <p:extLst>
      <p:ext uri="{BB962C8B-B14F-4D97-AF65-F5344CB8AC3E}">
        <p14:creationId xmlns:p14="http://schemas.microsoft.com/office/powerpoint/2010/main" val="1731027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6B731-BC39-2044-ADC4-6EECC32496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654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7408F-8A2A-AE7B-751C-B43571871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D26DB-DC22-B9F3-3AC4-7F6DA40F3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A7C1C9-4874-1176-38D1-4F93C54F6501}"/>
              </a:ext>
            </a:extLst>
          </p:cNvPr>
          <p:cNvSpPr>
            <a:spLocks noGrp="1"/>
          </p:cNvSpPr>
          <p:nvPr>
            <p:ph type="body" idx="1"/>
          </p:nvPr>
        </p:nvSpPr>
        <p:spPr/>
        <p:txBody>
          <a:bodyPr/>
          <a:lstStyle/>
          <a:p>
            <a:endParaRPr lang="en-US" b="1">
              <a:ea typeface="Calibri"/>
              <a:cs typeface="Calibri"/>
            </a:endParaRPr>
          </a:p>
        </p:txBody>
      </p:sp>
      <p:sp>
        <p:nvSpPr>
          <p:cNvPr id="4" name="Slide Number Placeholder 3">
            <a:extLst>
              <a:ext uri="{FF2B5EF4-FFF2-40B4-BE49-F238E27FC236}">
                <a16:creationId xmlns:a16="http://schemas.microsoft.com/office/drawing/2014/main" id="{7EB09453-947A-9D38-0565-62C91F8B73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246EE-DFBD-43EC-BFCD-396B101535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574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7408F-8A2A-AE7B-751C-B43571871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D26DB-DC22-B9F3-3AC4-7F6DA40F3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A7C1C9-4874-1176-38D1-4F93C54F6501}"/>
              </a:ext>
            </a:extLst>
          </p:cNvPr>
          <p:cNvSpPr>
            <a:spLocks noGrp="1"/>
          </p:cNvSpPr>
          <p:nvPr>
            <p:ph type="body" idx="1"/>
          </p:nvPr>
        </p:nvSpPr>
        <p:spPr/>
        <p:txBody>
          <a:bodyPr/>
          <a:lstStyle/>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TITLE: SGLT2 inhibition as a therapeutic strategy to reverse arterial stiffening in aging</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PI:</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Camila Manrique-Acevedo, Thomas W. Burns, MD, Distinguished Professor in Diabetes; Director of Faculty Research, Department of Medicine; Professor of Medicine, School of Medicine; and Roy Blunt NextGen Precision Health Care building Researcher</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Co-PIs:</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Luis Martinez-Lemus, Professor, Medical Pharmacology and Physiology, School of Medicine; and Roy Blunt NextGen Precision Health Care building Researcher</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Jaume Padilla, Associate Professor, Nutrition and Exercise Physiology, College of Agriculture, Food and Natural Resources; and Roy Blunt NextGen Precision Health Care building Researcher</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Amount:</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$3,000,355</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Funding Agency:</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National Institutes of Health</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Description:</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Cardiovascular disease (CVD) is the main cause of death in older adults in the U.S. and the burden of aging-associated CVD is expected to increase as the percentage of the older population steadily grows. A key characteristic of vascular aging is arterial stiffening, which is a causal factor and independent prognosticator of cardiovascular morbidity and mortality. This project will determine the molecular mechanisms underlying arterial stiffening in aging and, for the first time, examine the efficacy of sodium glucose co-transporter 2 (SGLT2) inhibition in reversing aging-associated arterial stiffening.</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Sources: </a:t>
            </a:r>
            <a:r>
              <a:rPr lang="en-US" sz="1800" u="sng" kern="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https://reporter.nih.gov/search/rDPwnF4uCUG9LngkU30DfQ/project-details/10814507</a:t>
            </a: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EB09453-947A-9D38-0565-62C91F8B7319}"/>
              </a:ext>
            </a:extLst>
          </p:cNvPr>
          <p:cNvSpPr>
            <a:spLocks noGrp="1"/>
          </p:cNvSpPr>
          <p:nvPr>
            <p:ph type="sldNum" sz="quarter" idx="5"/>
          </p:nvPr>
        </p:nvSpPr>
        <p:spPr/>
        <p:txBody>
          <a:bodyPr/>
          <a:lstStyle/>
          <a:p>
            <a:fld id="{4B3246EE-DFBD-43EC-BFCD-396B1015350C}" type="slidenum">
              <a:rPr lang="en-US" smtClean="0"/>
              <a:t>11</a:t>
            </a:fld>
            <a:endParaRPr lang="en-US"/>
          </a:p>
        </p:txBody>
      </p:sp>
    </p:spTree>
    <p:extLst>
      <p:ext uri="{BB962C8B-B14F-4D97-AF65-F5344CB8AC3E}">
        <p14:creationId xmlns:p14="http://schemas.microsoft.com/office/powerpoint/2010/main" val="3120225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7408F-8A2A-AE7B-751C-B43571871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D26DB-DC22-B9F3-3AC4-7F6DA40F3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A7C1C9-4874-1176-38D1-4F93C54F6501}"/>
              </a:ext>
            </a:extLst>
          </p:cNvPr>
          <p:cNvSpPr>
            <a:spLocks noGrp="1"/>
          </p:cNvSpPr>
          <p:nvPr>
            <p:ph type="body" idx="1"/>
          </p:nvPr>
        </p:nvSpPr>
        <p:spPr/>
        <p:txBody>
          <a:bodyPr/>
          <a:lstStyle/>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TITLE: p16 Cellular Senescence and Vascular Dysfunction in Sleep Apnea</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PI:</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Rene Cortese, Research Assistant Professor, Pediatrics; and Obstetrics, Gynecology and Women's Health, School of Medicine</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Co-I:</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Mohammad </a:t>
            </a:r>
            <a:r>
              <a:rPr lang="en-US" sz="1800" kern="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Badran</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Research Assistant Professor, Pediatrics, School of Medicine</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Amount:</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$2,936,369</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Funding Agency:</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National Institutes of Health</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Description:</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The grant will be used to investigate the phenotypic effects and molecular mechanisms of Obstructive Sleep Apnea (OSA)-induced vascular senescence, and their reversibility through selective targeting of senescent cells in the vasculature.</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Source: </a:t>
            </a:r>
            <a:r>
              <a:rPr lang="en-US" sz="1800" u="sng" kern="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https://reporter.nih.gov/search/7il3p4bihU-di3bxNybnCA/project-details/10977909</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EB09453-947A-9D38-0565-62C91F8B7319}"/>
              </a:ext>
            </a:extLst>
          </p:cNvPr>
          <p:cNvSpPr>
            <a:spLocks noGrp="1"/>
          </p:cNvSpPr>
          <p:nvPr>
            <p:ph type="sldNum" sz="quarter" idx="5"/>
          </p:nvPr>
        </p:nvSpPr>
        <p:spPr/>
        <p:txBody>
          <a:bodyPr/>
          <a:lstStyle/>
          <a:p>
            <a:fld id="{4B3246EE-DFBD-43EC-BFCD-396B1015350C}" type="slidenum">
              <a:rPr lang="en-US" smtClean="0"/>
              <a:t>12</a:t>
            </a:fld>
            <a:endParaRPr lang="en-US"/>
          </a:p>
        </p:txBody>
      </p:sp>
    </p:spTree>
    <p:extLst>
      <p:ext uri="{BB962C8B-B14F-4D97-AF65-F5344CB8AC3E}">
        <p14:creationId xmlns:p14="http://schemas.microsoft.com/office/powerpoint/2010/main" val="726775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7408F-8A2A-AE7B-751C-B43571871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D26DB-DC22-B9F3-3AC4-7F6DA40F37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A7C1C9-4874-1176-38D1-4F93C54F6501}"/>
              </a:ext>
            </a:extLst>
          </p:cNvPr>
          <p:cNvSpPr>
            <a:spLocks noGrp="1"/>
          </p:cNvSpPr>
          <p:nvPr>
            <p:ph type="body" idx="1"/>
          </p:nvPr>
        </p:nvSpPr>
        <p:spPr/>
        <p:txBody>
          <a:bodyPr/>
          <a:lstStyle/>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TITLE: Regulation of lymphatic muscle cell function by store operated calcium entry signaling</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PI:</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Scott </a:t>
            </a:r>
            <a:r>
              <a:rPr lang="en-US" sz="1800" kern="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Zawieja</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Assistant Professor, Medical Pharmacology and Physiology, School of Medicine</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212121"/>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Co-I:</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Luis Polo-Parada, Associate Professor, Medical Pharmacology and Physiology, School of Medicine</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Steven S. Segal, Curators Distinguished Professor, Chancellor's Professor of Research Excellence and Margaret Proctor Mulligan Professorship in Medical Research, Medical Pharmacology and Physiology, School of Medicine</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Amount:</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$2,862,683</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Funding Agency:</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National Institutes of Health</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Description:</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Secondary lymphedema, afflicting 1 in 1,000 Americans, poses a significant financial and health burden, resulting in a debilitating and incurable swelling and fibrosis in the affected extremity or tissue. The central goal of this proposal is to explore the prevailing hypothesis for the pathogenesis of secondary lymphedema to identify novel targets for pharmacological intervention in lymphedema patients and may shed light on lymphatic collecting vessel contractile dysfunction reported in obesity, diabetes and hypertension.</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Source: </a:t>
            </a:r>
            <a:r>
              <a:rPr lang="en-US" sz="1800"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None</a:t>
            </a:r>
            <a:endParaRPr lang="en-US" sz="1800" kern="10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EB09453-947A-9D38-0565-62C91F8B7319}"/>
              </a:ext>
            </a:extLst>
          </p:cNvPr>
          <p:cNvSpPr>
            <a:spLocks noGrp="1"/>
          </p:cNvSpPr>
          <p:nvPr>
            <p:ph type="sldNum" sz="quarter" idx="5"/>
          </p:nvPr>
        </p:nvSpPr>
        <p:spPr/>
        <p:txBody>
          <a:bodyPr/>
          <a:lstStyle/>
          <a:p>
            <a:fld id="{4B3246EE-DFBD-43EC-BFCD-396B1015350C}" type="slidenum">
              <a:rPr lang="en-US" smtClean="0"/>
              <a:t>13</a:t>
            </a:fld>
            <a:endParaRPr lang="en-US"/>
          </a:p>
        </p:txBody>
      </p:sp>
    </p:spTree>
    <p:extLst>
      <p:ext uri="{BB962C8B-B14F-4D97-AF65-F5344CB8AC3E}">
        <p14:creationId xmlns:p14="http://schemas.microsoft.com/office/powerpoint/2010/main" val="2080452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400800" y="6047667"/>
            <a:ext cx="1365326" cy="365125"/>
          </a:xfrm>
        </p:spPr>
        <p:txBody>
          <a:bodyPr/>
          <a:lstStyle/>
          <a:p>
            <a:fld id="{2E0C20EA-FF7A-4189-8D4F-592AE8C4E173}" type="datetime1">
              <a:rPr lang="en-US" smtClean="0"/>
              <a:t>6/27/2024</a:t>
            </a:fld>
            <a:endParaRPr lang="en-US"/>
          </a:p>
        </p:txBody>
      </p:sp>
      <p:sp>
        <p:nvSpPr>
          <p:cNvPr id="5" name="Footer Placeholder 4"/>
          <p:cNvSpPr>
            <a:spLocks noGrp="1"/>
          </p:cNvSpPr>
          <p:nvPr>
            <p:ph type="ftr" sz="quarter" idx="11"/>
          </p:nvPr>
        </p:nvSpPr>
        <p:spPr>
          <a:xfrm>
            <a:off x="7960659" y="6047667"/>
            <a:ext cx="2494878" cy="365125"/>
          </a:xfrm>
        </p:spPr>
        <p:txBody>
          <a:bodyPr/>
          <a:lstStyle/>
          <a:p>
            <a:endParaRPr lang="en-US"/>
          </a:p>
        </p:txBody>
      </p:sp>
      <p:sp>
        <p:nvSpPr>
          <p:cNvPr id="6" name="Slide Number Placeholder 5"/>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4254826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2446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31967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ate Placeholder 3">
            <a:extLst>
              <a:ext uri="{FF2B5EF4-FFF2-40B4-BE49-F238E27FC236}">
                <a16:creationId xmlns:a16="http://schemas.microsoft.com/office/drawing/2014/main" id="{7A547038-56E4-6833-F24D-0E82D4DE02B5}"/>
              </a:ext>
            </a:extLst>
          </p:cNvPr>
          <p:cNvSpPr>
            <a:spLocks noGrp="1"/>
          </p:cNvSpPr>
          <p:nvPr>
            <p:ph type="dt" sz="half" idx="10"/>
          </p:nvPr>
        </p:nvSpPr>
        <p:spPr>
          <a:xfrm>
            <a:off x="6400800" y="6047667"/>
            <a:ext cx="1365326" cy="365125"/>
          </a:xfrm>
        </p:spPr>
        <p:txBody>
          <a:bodyPr/>
          <a:lstStyle/>
          <a:p>
            <a:fld id="{2E0C20EA-FF7A-4189-8D4F-592AE8C4E173}" type="datetime1">
              <a:rPr lang="en-US" smtClean="0"/>
              <a:t>6/27/2024</a:t>
            </a:fld>
            <a:endParaRPr lang="en-US"/>
          </a:p>
        </p:txBody>
      </p:sp>
      <p:sp>
        <p:nvSpPr>
          <p:cNvPr id="8" name="Footer Placeholder 4">
            <a:extLst>
              <a:ext uri="{FF2B5EF4-FFF2-40B4-BE49-F238E27FC236}">
                <a16:creationId xmlns:a16="http://schemas.microsoft.com/office/drawing/2014/main" id="{F2523C63-23F9-BC6E-6BCE-FC0C0193C98F}"/>
              </a:ext>
            </a:extLst>
          </p:cNvPr>
          <p:cNvSpPr>
            <a:spLocks noGrp="1"/>
          </p:cNvSpPr>
          <p:nvPr>
            <p:ph type="ftr" sz="quarter" idx="11"/>
          </p:nvPr>
        </p:nvSpPr>
        <p:spPr>
          <a:xfrm>
            <a:off x="7960659" y="6047667"/>
            <a:ext cx="2494878" cy="365125"/>
          </a:xfrm>
        </p:spPr>
        <p:txBody>
          <a:bodyPr/>
          <a:lstStyle/>
          <a:p>
            <a:endParaRPr lang="en-US"/>
          </a:p>
        </p:txBody>
      </p:sp>
      <p:sp>
        <p:nvSpPr>
          <p:cNvPr id="10" name="Slide Number Placeholder 5">
            <a:extLst>
              <a:ext uri="{FF2B5EF4-FFF2-40B4-BE49-F238E27FC236}">
                <a16:creationId xmlns:a16="http://schemas.microsoft.com/office/drawing/2014/main" id="{0BC86CFF-2B1B-BD23-B86A-CCBC1A67DF37}"/>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1818746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2573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3296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Date Placeholder 3">
            <a:extLst>
              <a:ext uri="{FF2B5EF4-FFF2-40B4-BE49-F238E27FC236}">
                <a16:creationId xmlns:a16="http://schemas.microsoft.com/office/drawing/2014/main" id="{32B13752-71CB-2489-2CB3-EE697DB0C5AC}"/>
              </a:ext>
            </a:extLst>
          </p:cNvPr>
          <p:cNvSpPr>
            <a:spLocks noGrp="1"/>
          </p:cNvSpPr>
          <p:nvPr>
            <p:ph type="dt" sz="half" idx="10"/>
          </p:nvPr>
        </p:nvSpPr>
        <p:spPr>
          <a:xfrm>
            <a:off x="6400800" y="6047667"/>
            <a:ext cx="1365326" cy="365125"/>
          </a:xfrm>
        </p:spPr>
        <p:txBody>
          <a:bodyPr/>
          <a:lstStyle/>
          <a:p>
            <a:fld id="{2E0C20EA-FF7A-4189-8D4F-592AE8C4E173}" type="datetime1">
              <a:rPr lang="en-US" smtClean="0"/>
              <a:t>6/27/2024</a:t>
            </a:fld>
            <a:endParaRPr lang="en-US"/>
          </a:p>
        </p:txBody>
      </p:sp>
      <p:sp>
        <p:nvSpPr>
          <p:cNvPr id="8" name="Footer Placeholder 4">
            <a:extLst>
              <a:ext uri="{FF2B5EF4-FFF2-40B4-BE49-F238E27FC236}">
                <a16:creationId xmlns:a16="http://schemas.microsoft.com/office/drawing/2014/main" id="{91B1E00E-FFF5-D33B-00B1-65441A082A70}"/>
              </a:ext>
            </a:extLst>
          </p:cNvPr>
          <p:cNvSpPr>
            <a:spLocks noGrp="1"/>
          </p:cNvSpPr>
          <p:nvPr>
            <p:ph type="ftr" sz="quarter" idx="11"/>
          </p:nvPr>
        </p:nvSpPr>
        <p:spPr>
          <a:xfrm>
            <a:off x="7960659" y="6047667"/>
            <a:ext cx="2494878" cy="365125"/>
          </a:xfrm>
        </p:spPr>
        <p:txBody>
          <a:bodyPr/>
          <a:lstStyle/>
          <a:p>
            <a:endParaRPr lang="en-US"/>
          </a:p>
        </p:txBody>
      </p:sp>
      <p:sp>
        <p:nvSpPr>
          <p:cNvPr id="10" name="Slide Number Placeholder 5">
            <a:extLst>
              <a:ext uri="{FF2B5EF4-FFF2-40B4-BE49-F238E27FC236}">
                <a16:creationId xmlns:a16="http://schemas.microsoft.com/office/drawing/2014/main" id="{344A98A8-9235-0F7A-188E-F849E1BD17A0}"/>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2346212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35713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334752DA-2FB2-BAB7-05E4-A083D5E5AFAB}"/>
              </a:ext>
            </a:extLst>
          </p:cNvPr>
          <p:cNvSpPr>
            <a:spLocks noGrp="1"/>
          </p:cNvSpPr>
          <p:nvPr>
            <p:ph type="dt" sz="half" idx="10"/>
          </p:nvPr>
        </p:nvSpPr>
        <p:spPr>
          <a:xfrm>
            <a:off x="6400800" y="6047667"/>
            <a:ext cx="1365326" cy="365125"/>
          </a:xfrm>
        </p:spPr>
        <p:txBody>
          <a:bodyPr/>
          <a:lstStyle/>
          <a:p>
            <a:fld id="{2E0C20EA-FF7A-4189-8D4F-592AE8C4E173}" type="datetime1">
              <a:rPr lang="en-US" smtClean="0"/>
              <a:t>6/27/2024</a:t>
            </a:fld>
            <a:endParaRPr lang="en-US"/>
          </a:p>
        </p:txBody>
      </p:sp>
      <p:sp>
        <p:nvSpPr>
          <p:cNvPr id="7" name="Footer Placeholder 4">
            <a:extLst>
              <a:ext uri="{FF2B5EF4-FFF2-40B4-BE49-F238E27FC236}">
                <a16:creationId xmlns:a16="http://schemas.microsoft.com/office/drawing/2014/main" id="{BF915717-592A-880A-9F82-8AC8F4F1AF79}"/>
              </a:ext>
            </a:extLst>
          </p:cNvPr>
          <p:cNvSpPr>
            <a:spLocks noGrp="1"/>
          </p:cNvSpPr>
          <p:nvPr>
            <p:ph type="ftr" sz="quarter" idx="11"/>
          </p:nvPr>
        </p:nvSpPr>
        <p:spPr>
          <a:xfrm>
            <a:off x="7960659" y="6047667"/>
            <a:ext cx="2494878" cy="365125"/>
          </a:xfrm>
        </p:spPr>
        <p:txBody>
          <a:bodyPr/>
          <a:lstStyle/>
          <a:p>
            <a:endParaRPr lang="en-US"/>
          </a:p>
        </p:txBody>
      </p:sp>
      <p:sp>
        <p:nvSpPr>
          <p:cNvPr id="9" name="Slide Number Placeholder 5">
            <a:extLst>
              <a:ext uri="{FF2B5EF4-FFF2-40B4-BE49-F238E27FC236}">
                <a16:creationId xmlns:a16="http://schemas.microsoft.com/office/drawing/2014/main" id="{E6E38E75-DCE9-E6B7-09C2-EB17F9A0D227}"/>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3760360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3A28C353-CD2E-9B4D-3637-37BD75E384C5}"/>
              </a:ext>
            </a:extLst>
          </p:cNvPr>
          <p:cNvPicPr>
            <a:picLocks noChangeAspect="1"/>
          </p:cNvPicPr>
          <p:nvPr userDrawn="1"/>
        </p:nvPicPr>
        <p:blipFill>
          <a:blip r:embed="rId2">
            <a:extLst>
              <a:ext uri="{28A0092B-C50C-407E-A947-70E740481C1C}">
                <a14:useLocalDpi xmlns:a14="http://schemas.microsoft.com/office/drawing/2010/main" val="0"/>
              </a:ext>
            </a:extLst>
          </a:blip>
          <a:srcRect l="19" r="19"/>
          <a:stretch/>
        </p:blipFill>
        <p:spPr>
          <a:xfrm>
            <a:off x="2563468" y="691171"/>
            <a:ext cx="7062449" cy="4239039"/>
          </a:xfrm>
          <a:prstGeom prst="rect">
            <a:avLst/>
          </a:prstGeom>
        </p:spPr>
      </p:pic>
      <p:sp>
        <p:nvSpPr>
          <p:cNvPr id="14" name="Rectangle 13">
            <a:extLst>
              <a:ext uri="{FF2B5EF4-FFF2-40B4-BE49-F238E27FC236}">
                <a16:creationId xmlns:a16="http://schemas.microsoft.com/office/drawing/2014/main" id="{342FF227-AF79-4C95-81C5-1D53C6AE0A69}"/>
              </a:ext>
            </a:extLst>
          </p:cNvPr>
          <p:cNvSpPr/>
          <p:nvPr userDrawn="1"/>
        </p:nvSpPr>
        <p:spPr>
          <a:xfrm>
            <a:off x="0" y="5603133"/>
            <a:ext cx="12192001" cy="12580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ate Placeholder 3">
            <a:extLst>
              <a:ext uri="{FF2B5EF4-FFF2-40B4-BE49-F238E27FC236}">
                <a16:creationId xmlns:a16="http://schemas.microsoft.com/office/drawing/2014/main" id="{7A4DD9C2-BFCE-A3C7-3062-C24B00326DB8}"/>
              </a:ext>
            </a:extLst>
          </p:cNvPr>
          <p:cNvSpPr>
            <a:spLocks noGrp="1"/>
          </p:cNvSpPr>
          <p:nvPr>
            <p:ph type="dt" sz="half" idx="10"/>
          </p:nvPr>
        </p:nvSpPr>
        <p:spPr>
          <a:xfrm>
            <a:off x="6400800" y="6049599"/>
            <a:ext cx="1365326" cy="365125"/>
          </a:xfrm>
        </p:spPr>
        <p:txBody>
          <a:bodyPr/>
          <a:lstStyle/>
          <a:p>
            <a:fld id="{876781E8-5148-4D4D-A8F1-E09AB668A717}" type="datetime1">
              <a:rPr lang="en-US" smtClean="0"/>
              <a:t>6/27/2024</a:t>
            </a:fld>
            <a:endParaRPr lang="en-US"/>
          </a:p>
        </p:txBody>
      </p:sp>
      <p:sp>
        <p:nvSpPr>
          <p:cNvPr id="16" name="Footer Placeholder 4">
            <a:extLst>
              <a:ext uri="{FF2B5EF4-FFF2-40B4-BE49-F238E27FC236}">
                <a16:creationId xmlns:a16="http://schemas.microsoft.com/office/drawing/2014/main" id="{C7690BB6-F86F-66B3-16F4-B842A1F6E78E}"/>
              </a:ext>
            </a:extLst>
          </p:cNvPr>
          <p:cNvSpPr>
            <a:spLocks noGrp="1"/>
          </p:cNvSpPr>
          <p:nvPr>
            <p:ph type="ftr" sz="quarter" idx="11"/>
          </p:nvPr>
        </p:nvSpPr>
        <p:spPr>
          <a:xfrm>
            <a:off x="7960659" y="6049599"/>
            <a:ext cx="2494878" cy="365125"/>
          </a:xfrm>
        </p:spPr>
        <p:txBody>
          <a:bodyPr/>
          <a:lstStyle/>
          <a:p>
            <a:endParaRPr lang="en-US"/>
          </a:p>
        </p:txBody>
      </p:sp>
      <p:sp>
        <p:nvSpPr>
          <p:cNvPr id="17" name="Slide Number Placeholder 5">
            <a:extLst>
              <a:ext uri="{FF2B5EF4-FFF2-40B4-BE49-F238E27FC236}">
                <a16:creationId xmlns:a16="http://schemas.microsoft.com/office/drawing/2014/main" id="{288642BC-21A1-C385-AF3F-6DEBD90207F5}"/>
              </a:ext>
            </a:extLst>
          </p:cNvPr>
          <p:cNvSpPr>
            <a:spLocks noGrp="1"/>
          </p:cNvSpPr>
          <p:nvPr>
            <p:ph type="sldNum" sz="quarter" idx="12"/>
          </p:nvPr>
        </p:nvSpPr>
        <p:spPr>
          <a:xfrm>
            <a:off x="10650070" y="6049599"/>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711196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BCFB6E-C9D0-437B-B665-7A2E4C2B76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3449"/>
            <a:ext cx="12192000" cy="6857999"/>
          </a:xfrm>
          <a:prstGeom prst="rect">
            <a:avLst/>
          </a:prstGeom>
        </p:spPr>
      </p:pic>
      <p:sp>
        <p:nvSpPr>
          <p:cNvPr id="2" name="Title 1">
            <a:extLst>
              <a:ext uri="{FF2B5EF4-FFF2-40B4-BE49-F238E27FC236}">
                <a16:creationId xmlns:a16="http://schemas.microsoft.com/office/drawing/2014/main" id="{CA1E5901-A5E1-4513-B692-95A9F0987022}"/>
              </a:ext>
            </a:extLst>
          </p:cNvPr>
          <p:cNvSpPr>
            <a:spLocks noGrp="1"/>
          </p:cNvSpPr>
          <p:nvPr>
            <p:ph type="ctrTitle"/>
          </p:nvPr>
        </p:nvSpPr>
        <p:spPr>
          <a:xfrm>
            <a:off x="1524000" y="1122363"/>
            <a:ext cx="9144000" cy="2387600"/>
          </a:xfrm>
        </p:spPr>
        <p:txBody>
          <a:bodyPr anchor="b"/>
          <a:lstStyle>
            <a:lvl1pPr algn="ctr">
              <a:defRPr sz="6000">
                <a:solidFill>
                  <a:schemeClr val="tx2"/>
                </a:solidFill>
                <a:latin typeface="Arial Black" panose="020B0A04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EE70DB1A-6DCE-4B73-BB6B-0344902E4E50}"/>
              </a:ext>
            </a:extLst>
          </p:cNvPr>
          <p:cNvSpPr>
            <a:spLocks noGrp="1"/>
          </p:cNvSpPr>
          <p:nvPr>
            <p:ph type="subTitle" idx="1"/>
          </p:nvPr>
        </p:nvSpPr>
        <p:spPr>
          <a:xfrm>
            <a:off x="1524000" y="3602038"/>
            <a:ext cx="91440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EA7DDD-6D10-475C-896C-4C4849806E7A}"/>
              </a:ext>
            </a:extLst>
          </p:cNvPr>
          <p:cNvSpPr>
            <a:spLocks noGrp="1"/>
          </p:cNvSpPr>
          <p:nvPr>
            <p:ph type="dt" sz="half" idx="10"/>
          </p:nvPr>
        </p:nvSpPr>
        <p:spPr/>
        <p:txBody>
          <a:bodyPr/>
          <a:lstStyle/>
          <a:p>
            <a:fld id="{D9E50E63-F4E7-4409-B3EC-C5DAE5FC32D1}" type="datetime1">
              <a:rPr lang="en-US" smtClean="0"/>
              <a:t>6/27/2024</a:t>
            </a:fld>
            <a:endParaRPr lang="en-US"/>
          </a:p>
        </p:txBody>
      </p:sp>
      <p:sp>
        <p:nvSpPr>
          <p:cNvPr id="5" name="Footer Placeholder 4">
            <a:extLst>
              <a:ext uri="{FF2B5EF4-FFF2-40B4-BE49-F238E27FC236}">
                <a16:creationId xmlns:a16="http://schemas.microsoft.com/office/drawing/2014/main" id="{43E5CE44-3FB6-4922-AD03-FBCBB5D60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F5035-6C04-4CFF-A4F3-8C6FB068C806}"/>
              </a:ext>
            </a:extLst>
          </p:cNvPr>
          <p:cNvSpPr>
            <a:spLocks noGrp="1"/>
          </p:cNvSpPr>
          <p:nvPr>
            <p:ph type="sldNum" sz="quarter" idx="12"/>
          </p:nvPr>
        </p:nvSpPr>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624622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FBFA9-F0A1-467D-A416-53D290BFAC48}"/>
              </a:ext>
            </a:extLst>
          </p:cNvPr>
          <p:cNvSpPr>
            <a:spLocks noGrp="1"/>
          </p:cNvSpPr>
          <p:nvPr>
            <p:ph type="title"/>
          </p:nvPr>
        </p:nvSpPr>
        <p:spPr/>
        <p:txBody>
          <a:bodyPr/>
          <a:lstStyle>
            <a:lvl1pPr algn="ctr">
              <a:defRPr>
                <a:solidFill>
                  <a:schemeClr val="tx1"/>
                </a:solidFill>
                <a:latin typeface="Arial Black" panose="020B0A04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3B41568-8704-4AB9-AAE5-C3AC299519F6}"/>
              </a:ext>
            </a:extLst>
          </p:cNvPr>
          <p:cNvSpPr>
            <a:spLocks noGrp="1"/>
          </p:cNvSpPr>
          <p:nvPr>
            <p:ph idx="1"/>
          </p:nvPr>
        </p:nvSpPr>
        <p:spPr/>
        <p:txBody>
          <a:bodyPr/>
          <a:lstStyle>
            <a:lvl1pPr marL="228600" indent="-228600">
              <a:buClrTx/>
              <a:buFont typeface="Wingdings" panose="05000000000000000000" pitchFamily="2" charset="2"/>
              <a:buChar char="§"/>
              <a:defRPr>
                <a:solidFill>
                  <a:schemeClr val="tx1"/>
                </a:solidFill>
              </a:defRPr>
            </a:lvl1pPr>
            <a:lvl2pPr marL="685800" indent="-228600">
              <a:buClrTx/>
              <a:buFont typeface="Wingdings" panose="05000000000000000000" pitchFamily="2" charset="2"/>
              <a:buChar char="§"/>
              <a:defRPr>
                <a:solidFill>
                  <a:schemeClr val="tx1"/>
                </a:solidFill>
              </a:defRPr>
            </a:lvl2pPr>
            <a:lvl3pPr marL="1143000" indent="-228600">
              <a:buClrTx/>
              <a:buFont typeface="Wingdings" panose="05000000000000000000" pitchFamily="2" charset="2"/>
              <a:buChar char="§"/>
              <a:defRPr>
                <a:solidFill>
                  <a:schemeClr val="tx1"/>
                </a:solidFill>
              </a:defRPr>
            </a:lvl3pPr>
            <a:lvl4pPr marL="1600200" indent="-228600">
              <a:buClrTx/>
              <a:buFont typeface="Wingdings" panose="05000000000000000000" pitchFamily="2" charset="2"/>
              <a:buChar char="§"/>
              <a:defRPr>
                <a:solidFill>
                  <a:schemeClr val="tx1"/>
                </a:solidFill>
              </a:defRPr>
            </a:lvl4pPr>
            <a:lvl5pPr marL="2057400" indent="-228600">
              <a:buClrTx/>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25E3D03-AA63-4827-893C-0C517638ABC5}"/>
              </a:ext>
            </a:extLst>
          </p:cNvPr>
          <p:cNvSpPr>
            <a:spLocks noGrp="1"/>
          </p:cNvSpPr>
          <p:nvPr>
            <p:ph type="sldNum" sz="quarter" idx="12"/>
          </p:nvPr>
        </p:nvSpPr>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2431298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15D7-C2EF-4454-BF32-45668A7499FD}"/>
              </a:ext>
            </a:extLst>
          </p:cNvPr>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AEA604C-3F29-40B4-A3BB-0AD8CAA30F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1B16F9-026D-43E9-A3DD-DF83E7B13E48}"/>
              </a:ext>
            </a:extLst>
          </p:cNvPr>
          <p:cNvSpPr>
            <a:spLocks noGrp="1"/>
          </p:cNvSpPr>
          <p:nvPr>
            <p:ph type="dt" sz="half" idx="10"/>
          </p:nvPr>
        </p:nvSpPr>
        <p:spPr/>
        <p:txBody>
          <a:bodyPr/>
          <a:lstStyle/>
          <a:p>
            <a:fld id="{C202124A-7BB7-43DA-87ED-0ABEF9D09CA9}" type="datetime1">
              <a:rPr lang="en-US" smtClean="0"/>
              <a:t>6/27/2024</a:t>
            </a:fld>
            <a:endParaRPr lang="en-US"/>
          </a:p>
        </p:txBody>
      </p:sp>
      <p:sp>
        <p:nvSpPr>
          <p:cNvPr id="5" name="Footer Placeholder 4">
            <a:extLst>
              <a:ext uri="{FF2B5EF4-FFF2-40B4-BE49-F238E27FC236}">
                <a16:creationId xmlns:a16="http://schemas.microsoft.com/office/drawing/2014/main" id="{82FE4B9F-C699-4353-BB22-6B0F7F3C4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A0BE4-5A65-4B02-BDBF-E615A71A4F01}"/>
              </a:ext>
            </a:extLst>
          </p:cNvPr>
          <p:cNvSpPr>
            <a:spLocks noGrp="1"/>
          </p:cNvSpPr>
          <p:nvPr>
            <p:ph type="sldNum" sz="quarter" idx="12"/>
          </p:nvPr>
        </p:nvSpPr>
        <p:spPr/>
        <p:txBody>
          <a:bodyPr/>
          <a:lstStyle/>
          <a:p>
            <a:fld id="{09823FDF-9B9C-4EF7-9CE4-1D9AB8096ACF}" type="slidenum">
              <a:rPr lang="en-US" smtClean="0"/>
              <a:t>‹#›</a:t>
            </a:fld>
            <a:endParaRPr lang="en-US"/>
          </a:p>
        </p:txBody>
      </p:sp>
      <p:pic>
        <p:nvPicPr>
          <p:cNvPr id="7" name="Picture 6">
            <a:extLst>
              <a:ext uri="{FF2B5EF4-FFF2-40B4-BE49-F238E27FC236}">
                <a16:creationId xmlns:a16="http://schemas.microsoft.com/office/drawing/2014/main" id="{09AB993B-7F4D-4DEF-83ED-B208E29BDE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723945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66284-FBDD-4B0B-B8F7-2E0B23390D31}"/>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B7A1EFB-DA9E-4EC7-B4B6-542487A39E84}"/>
              </a:ext>
            </a:extLst>
          </p:cNvPr>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1114DA-9E87-4438-9380-6D88E8D4A6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B514FE-658D-475B-91A7-F1B4B9171889}"/>
              </a:ext>
            </a:extLst>
          </p:cNvPr>
          <p:cNvSpPr>
            <a:spLocks noGrp="1"/>
          </p:cNvSpPr>
          <p:nvPr>
            <p:ph type="dt" sz="half" idx="10"/>
          </p:nvPr>
        </p:nvSpPr>
        <p:spPr/>
        <p:txBody>
          <a:bodyPr/>
          <a:lstStyle/>
          <a:p>
            <a:fld id="{2CB10645-4B47-43CB-A619-B178C062DA18}" type="datetime1">
              <a:rPr lang="en-US" smtClean="0"/>
              <a:t>6/27/2024</a:t>
            </a:fld>
            <a:endParaRPr lang="en-US"/>
          </a:p>
        </p:txBody>
      </p:sp>
      <p:sp>
        <p:nvSpPr>
          <p:cNvPr id="6" name="Footer Placeholder 5">
            <a:extLst>
              <a:ext uri="{FF2B5EF4-FFF2-40B4-BE49-F238E27FC236}">
                <a16:creationId xmlns:a16="http://schemas.microsoft.com/office/drawing/2014/main" id="{919491C5-57D0-47D9-A75E-49C076E2FD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4753E3-68C5-4651-B60A-B154D3133965}"/>
              </a:ext>
            </a:extLst>
          </p:cNvPr>
          <p:cNvSpPr>
            <a:spLocks noGrp="1"/>
          </p:cNvSpPr>
          <p:nvPr>
            <p:ph type="sldNum" sz="quarter" idx="12"/>
          </p:nvPr>
        </p:nvSpPr>
        <p:spPr/>
        <p:txBody>
          <a:bodyPr/>
          <a:lstStyle/>
          <a:p>
            <a:fld id="{09823FDF-9B9C-4EF7-9CE4-1D9AB8096ACF}" type="slidenum">
              <a:rPr lang="en-US" smtClean="0"/>
              <a:t>‹#›</a:t>
            </a:fld>
            <a:endParaRPr lang="en-US"/>
          </a:p>
        </p:txBody>
      </p:sp>
      <p:sp>
        <p:nvSpPr>
          <p:cNvPr id="8" name="Rectangle 7">
            <a:extLst>
              <a:ext uri="{FF2B5EF4-FFF2-40B4-BE49-F238E27FC236}">
                <a16:creationId xmlns:a16="http://schemas.microsoft.com/office/drawing/2014/main" id="{5CCA5970-06B9-4B98-9CC3-D75AB7E4190A}"/>
              </a:ext>
            </a:extLst>
          </p:cNvPr>
          <p:cNvSpPr/>
          <p:nvPr userDrawn="1"/>
        </p:nvSpPr>
        <p:spPr>
          <a:xfrm>
            <a:off x="1" y="6001789"/>
            <a:ext cx="12192001" cy="8593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BFDC19E0-C3BF-479C-82A3-FFCAC4C091F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15921461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C3610-18E4-4802-94F3-3C30E7F7B73D}"/>
              </a:ext>
            </a:extLst>
          </p:cNvPr>
          <p:cNvSpPr>
            <a:spLocks noGrp="1"/>
          </p:cNvSpPr>
          <p:nvPr>
            <p:ph type="title"/>
          </p:nvPr>
        </p:nvSpPr>
        <p:spPr>
          <a:xfrm>
            <a:off x="839788" y="365125"/>
            <a:ext cx="10515600" cy="1325563"/>
          </a:xfrm>
        </p:spPr>
        <p:txBody>
          <a:bodyPr/>
          <a:lstStyle>
            <a:lvl1pPr>
              <a:defRPr>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963B68E8-6CE0-45BC-9563-AB8AA5737DF0}"/>
              </a:ext>
            </a:extLst>
          </p:cNvPr>
          <p:cNvSpPr>
            <a:spLocks noGrp="1"/>
          </p:cNvSpPr>
          <p:nvPr>
            <p:ph type="body" idx="1"/>
          </p:nvPr>
        </p:nvSpPr>
        <p:spPr>
          <a:xfrm>
            <a:off x="839788" y="1681163"/>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089A8B-D7C8-4E75-9578-BB68CB084BB0}"/>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FEFDE-72F4-47E8-9B00-0537B5B9E7E8}"/>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E793DC-A6C0-4D1C-B0CA-FDA9CFE36605}"/>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3AABB8-6D69-49ED-959D-B3DBC58C8485}"/>
              </a:ext>
            </a:extLst>
          </p:cNvPr>
          <p:cNvSpPr>
            <a:spLocks noGrp="1"/>
          </p:cNvSpPr>
          <p:nvPr>
            <p:ph type="dt" sz="half" idx="10"/>
          </p:nvPr>
        </p:nvSpPr>
        <p:spPr/>
        <p:txBody>
          <a:bodyPr/>
          <a:lstStyle/>
          <a:p>
            <a:fld id="{E4ACBD0D-42AA-43CF-B48A-BFF66923D568}" type="datetime1">
              <a:rPr lang="en-US" smtClean="0"/>
              <a:t>6/27/2024</a:t>
            </a:fld>
            <a:endParaRPr lang="en-US"/>
          </a:p>
        </p:txBody>
      </p:sp>
      <p:sp>
        <p:nvSpPr>
          <p:cNvPr id="8" name="Footer Placeholder 7">
            <a:extLst>
              <a:ext uri="{FF2B5EF4-FFF2-40B4-BE49-F238E27FC236}">
                <a16:creationId xmlns:a16="http://schemas.microsoft.com/office/drawing/2014/main" id="{0F3C6484-C02B-4543-A588-1C4D0F2D4C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A110452-247A-4289-ACFF-14E27DF0E8DC}"/>
              </a:ext>
            </a:extLst>
          </p:cNvPr>
          <p:cNvSpPr>
            <a:spLocks noGrp="1"/>
          </p:cNvSpPr>
          <p:nvPr>
            <p:ph type="sldNum" sz="quarter" idx="12"/>
          </p:nvPr>
        </p:nvSpPr>
        <p:spPr/>
        <p:txBody>
          <a:bodyPr/>
          <a:lstStyle/>
          <a:p>
            <a:fld id="{09823FDF-9B9C-4EF7-9CE4-1D9AB8096ACF}" type="slidenum">
              <a:rPr lang="en-US" smtClean="0"/>
              <a:t>‹#›</a:t>
            </a:fld>
            <a:endParaRPr lang="en-US"/>
          </a:p>
        </p:txBody>
      </p:sp>
      <p:sp>
        <p:nvSpPr>
          <p:cNvPr id="10" name="Rectangle 9">
            <a:extLst>
              <a:ext uri="{FF2B5EF4-FFF2-40B4-BE49-F238E27FC236}">
                <a16:creationId xmlns:a16="http://schemas.microsoft.com/office/drawing/2014/main" id="{83EC47F9-847C-48C9-ABBA-D198D04CE1B0}"/>
              </a:ext>
            </a:extLst>
          </p:cNvPr>
          <p:cNvSpPr/>
          <p:nvPr userDrawn="1"/>
        </p:nvSpPr>
        <p:spPr>
          <a:xfrm>
            <a:off x="1" y="6001789"/>
            <a:ext cx="12192001" cy="8593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E2680775-91C1-472D-AB78-ED56542449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2352299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50D2E-42FC-4D1F-B086-6505981B420E}"/>
              </a:ext>
            </a:extLst>
          </p:cNvPr>
          <p:cNvSpPr>
            <a:spLocks noGrp="1"/>
          </p:cNvSpPr>
          <p:nvPr>
            <p:ph type="title"/>
          </p:nvPr>
        </p:nvSpPr>
        <p:spPr/>
        <p:txBody>
          <a:bodyPr/>
          <a:lstStyle>
            <a:lvl1pPr algn="ctr">
              <a:defRPr>
                <a:solidFill>
                  <a:schemeClr val="tx1"/>
                </a:solidFill>
                <a:latin typeface="Arial Black" panose="020B0A040201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2230C246-90EB-43BF-98A3-98CF6439DE3B}"/>
              </a:ext>
            </a:extLst>
          </p:cNvPr>
          <p:cNvSpPr>
            <a:spLocks noGrp="1"/>
          </p:cNvSpPr>
          <p:nvPr>
            <p:ph type="dt" sz="half" idx="10"/>
          </p:nvPr>
        </p:nvSpPr>
        <p:spPr/>
        <p:txBody>
          <a:bodyPr/>
          <a:lstStyle/>
          <a:p>
            <a:fld id="{2CF58975-2AEE-4FAA-A68D-97391B7CD3E8}" type="datetime1">
              <a:rPr lang="en-US" smtClean="0"/>
              <a:t>6/27/2024</a:t>
            </a:fld>
            <a:endParaRPr lang="en-US"/>
          </a:p>
        </p:txBody>
      </p:sp>
      <p:sp>
        <p:nvSpPr>
          <p:cNvPr id="4" name="Footer Placeholder 3">
            <a:extLst>
              <a:ext uri="{FF2B5EF4-FFF2-40B4-BE49-F238E27FC236}">
                <a16:creationId xmlns:a16="http://schemas.microsoft.com/office/drawing/2014/main" id="{ACAEE1C7-DD43-4454-B702-8CB97C32B4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ECFB89-42B5-42D5-803B-661BA201D7B8}"/>
              </a:ext>
            </a:extLst>
          </p:cNvPr>
          <p:cNvSpPr>
            <a:spLocks noGrp="1"/>
          </p:cNvSpPr>
          <p:nvPr>
            <p:ph type="sldNum" sz="quarter" idx="12"/>
          </p:nvPr>
        </p:nvSpPr>
        <p:spPr/>
        <p:txBody>
          <a:bodyPr/>
          <a:lstStyle/>
          <a:p>
            <a:fld id="{C6C19187-0210-4CC7-AE51-7FFB2AB55339}" type="slidenum">
              <a:rPr lang="en-US" smtClean="0"/>
              <a:pPr/>
              <a:t>‹#›</a:t>
            </a:fld>
            <a:endParaRPr lang="en-US"/>
          </a:p>
        </p:txBody>
      </p:sp>
    </p:spTree>
    <p:extLst>
      <p:ext uri="{BB962C8B-B14F-4D97-AF65-F5344CB8AC3E}">
        <p14:creationId xmlns:p14="http://schemas.microsoft.com/office/powerpoint/2010/main" val="2282596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4994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Date Placeholder 3">
            <a:extLst>
              <a:ext uri="{FF2B5EF4-FFF2-40B4-BE49-F238E27FC236}">
                <a16:creationId xmlns:a16="http://schemas.microsoft.com/office/drawing/2014/main" id="{0700234B-9C1B-5109-9348-423237BF5F45}"/>
              </a:ext>
            </a:extLst>
          </p:cNvPr>
          <p:cNvSpPr>
            <a:spLocks noGrp="1"/>
          </p:cNvSpPr>
          <p:nvPr>
            <p:ph type="dt" sz="half" idx="10"/>
          </p:nvPr>
        </p:nvSpPr>
        <p:spPr>
          <a:xfrm>
            <a:off x="6400800" y="6047667"/>
            <a:ext cx="1365326" cy="365125"/>
          </a:xfrm>
        </p:spPr>
        <p:txBody>
          <a:bodyPr/>
          <a:lstStyle/>
          <a:p>
            <a:fld id="{2E0C20EA-FF7A-4189-8D4F-592AE8C4E173}" type="datetime1">
              <a:rPr lang="en-US" smtClean="0"/>
              <a:t>6/27/2024</a:t>
            </a:fld>
            <a:endParaRPr lang="en-US"/>
          </a:p>
        </p:txBody>
      </p:sp>
      <p:sp>
        <p:nvSpPr>
          <p:cNvPr id="14" name="Footer Placeholder 4">
            <a:extLst>
              <a:ext uri="{FF2B5EF4-FFF2-40B4-BE49-F238E27FC236}">
                <a16:creationId xmlns:a16="http://schemas.microsoft.com/office/drawing/2014/main" id="{F6A0F6CF-D495-7343-E931-F117DE4AC986}"/>
              </a:ext>
            </a:extLst>
          </p:cNvPr>
          <p:cNvSpPr>
            <a:spLocks noGrp="1"/>
          </p:cNvSpPr>
          <p:nvPr>
            <p:ph type="ftr" sz="quarter" idx="11"/>
          </p:nvPr>
        </p:nvSpPr>
        <p:spPr>
          <a:xfrm>
            <a:off x="7960659" y="6047667"/>
            <a:ext cx="2494878" cy="365125"/>
          </a:xfrm>
        </p:spPr>
        <p:txBody>
          <a:bodyPr/>
          <a:lstStyle/>
          <a:p>
            <a:endParaRPr lang="en-US"/>
          </a:p>
        </p:txBody>
      </p:sp>
      <p:sp>
        <p:nvSpPr>
          <p:cNvPr id="15" name="Slide Number Placeholder 5">
            <a:extLst>
              <a:ext uri="{FF2B5EF4-FFF2-40B4-BE49-F238E27FC236}">
                <a16:creationId xmlns:a16="http://schemas.microsoft.com/office/drawing/2014/main" id="{ED12AC20-63D9-3CD2-59DD-B71A3A9B735E}"/>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2215884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1A4492-1C01-406F-87D3-D38CB635D62E}"/>
              </a:ext>
            </a:extLst>
          </p:cNvPr>
          <p:cNvSpPr>
            <a:spLocks noGrp="1"/>
          </p:cNvSpPr>
          <p:nvPr>
            <p:ph type="dt" sz="half" idx="10"/>
          </p:nvPr>
        </p:nvSpPr>
        <p:spPr/>
        <p:txBody>
          <a:bodyPr/>
          <a:lstStyle/>
          <a:p>
            <a:fld id="{7A70C034-B1A2-473A-B91E-0B62D5565F21}" type="datetime1">
              <a:rPr lang="en-US" smtClean="0"/>
              <a:t>6/27/2024</a:t>
            </a:fld>
            <a:endParaRPr lang="en-US"/>
          </a:p>
        </p:txBody>
      </p:sp>
      <p:sp>
        <p:nvSpPr>
          <p:cNvPr id="3" name="Footer Placeholder 2">
            <a:extLst>
              <a:ext uri="{FF2B5EF4-FFF2-40B4-BE49-F238E27FC236}">
                <a16:creationId xmlns:a16="http://schemas.microsoft.com/office/drawing/2014/main" id="{C220CC74-99D0-40A4-9AA2-E8FD591401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22EA97-C5ED-4704-9B9D-04A7F507298C}"/>
              </a:ext>
            </a:extLst>
          </p:cNvPr>
          <p:cNvSpPr>
            <a:spLocks noGrp="1"/>
          </p:cNvSpPr>
          <p:nvPr>
            <p:ph type="sldNum" sz="quarter" idx="12"/>
          </p:nvPr>
        </p:nvSpPr>
        <p:spPr/>
        <p:txBody>
          <a:bodyPr/>
          <a:lstStyle/>
          <a:p>
            <a:fld id="{C6C19187-0210-4CC7-AE51-7FFB2AB55339}" type="slidenum">
              <a:rPr lang="en-US" smtClean="0"/>
              <a:pPr/>
              <a:t>‹#›</a:t>
            </a:fld>
            <a:endParaRPr lang="en-US"/>
          </a:p>
        </p:txBody>
      </p:sp>
    </p:spTree>
    <p:extLst>
      <p:ext uri="{BB962C8B-B14F-4D97-AF65-F5344CB8AC3E}">
        <p14:creationId xmlns:p14="http://schemas.microsoft.com/office/powerpoint/2010/main" val="267379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8FE5-8A6E-4E96-B5E7-201F3AABBE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E84C8B-38CB-4600-98F8-AFD9DD19DD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E43D54-9905-4AB2-B8D8-26325C550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13DB62-C27B-43A6-90D4-835C4054B5FD}"/>
              </a:ext>
            </a:extLst>
          </p:cNvPr>
          <p:cNvSpPr>
            <a:spLocks noGrp="1"/>
          </p:cNvSpPr>
          <p:nvPr>
            <p:ph type="dt" sz="half" idx="10"/>
          </p:nvPr>
        </p:nvSpPr>
        <p:spPr/>
        <p:txBody>
          <a:bodyPr/>
          <a:lstStyle/>
          <a:p>
            <a:fld id="{EFEA75F9-2D48-4867-8679-98210C88621E}" type="datetime1">
              <a:rPr lang="en-US" smtClean="0"/>
              <a:t>6/27/2024</a:t>
            </a:fld>
            <a:endParaRPr lang="en-US"/>
          </a:p>
        </p:txBody>
      </p:sp>
      <p:sp>
        <p:nvSpPr>
          <p:cNvPr id="6" name="Footer Placeholder 5">
            <a:extLst>
              <a:ext uri="{FF2B5EF4-FFF2-40B4-BE49-F238E27FC236}">
                <a16:creationId xmlns:a16="http://schemas.microsoft.com/office/drawing/2014/main" id="{A5A36E56-5F31-47BC-B15C-16D2DF741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F962D1-8F30-4956-8108-AFE0F65A9E24}"/>
              </a:ext>
            </a:extLst>
          </p:cNvPr>
          <p:cNvSpPr>
            <a:spLocks noGrp="1"/>
          </p:cNvSpPr>
          <p:nvPr>
            <p:ph type="sldNum" sz="quarter" idx="12"/>
          </p:nvPr>
        </p:nvSpPr>
        <p:spPr/>
        <p:txBody>
          <a:bodyPr/>
          <a:lstStyle/>
          <a:p>
            <a:fld id="{09823FDF-9B9C-4EF7-9CE4-1D9AB8096ACF}" type="slidenum">
              <a:rPr lang="en-US" smtClean="0"/>
              <a:t>‹#›</a:t>
            </a:fld>
            <a:endParaRPr lang="en-US"/>
          </a:p>
        </p:txBody>
      </p:sp>
      <p:sp>
        <p:nvSpPr>
          <p:cNvPr id="8" name="Rectangle 7">
            <a:extLst>
              <a:ext uri="{FF2B5EF4-FFF2-40B4-BE49-F238E27FC236}">
                <a16:creationId xmlns:a16="http://schemas.microsoft.com/office/drawing/2014/main" id="{B869936B-0453-458A-922C-E1D6C3AB6002}"/>
              </a:ext>
            </a:extLst>
          </p:cNvPr>
          <p:cNvSpPr/>
          <p:nvPr userDrawn="1"/>
        </p:nvSpPr>
        <p:spPr>
          <a:xfrm>
            <a:off x="1" y="6001789"/>
            <a:ext cx="12192001" cy="8593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6004D796-97E1-483C-AD03-BCC74F60B2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3406828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37C2-D255-413E-AD3A-802532FD97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79ADB6B-D8C5-4C01-BF70-285E8FA05D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C04E77-95F8-4C84-B10A-DE2A3ECCE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3C6598-AA20-4427-80DD-4429F7C13212}"/>
              </a:ext>
            </a:extLst>
          </p:cNvPr>
          <p:cNvSpPr>
            <a:spLocks noGrp="1"/>
          </p:cNvSpPr>
          <p:nvPr>
            <p:ph type="dt" sz="half" idx="10"/>
          </p:nvPr>
        </p:nvSpPr>
        <p:spPr/>
        <p:txBody>
          <a:bodyPr/>
          <a:lstStyle/>
          <a:p>
            <a:fld id="{FBAB5AA8-2EAF-4A18-B87D-86A365634F09}" type="datetime1">
              <a:rPr lang="en-US" smtClean="0"/>
              <a:t>6/27/2024</a:t>
            </a:fld>
            <a:endParaRPr lang="en-US"/>
          </a:p>
        </p:txBody>
      </p:sp>
      <p:sp>
        <p:nvSpPr>
          <p:cNvPr id="6" name="Footer Placeholder 5">
            <a:extLst>
              <a:ext uri="{FF2B5EF4-FFF2-40B4-BE49-F238E27FC236}">
                <a16:creationId xmlns:a16="http://schemas.microsoft.com/office/drawing/2014/main" id="{B6EB4DFD-B460-4279-A37D-C75EF5337D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DE9561-8551-4FF4-8FD6-CF3388393409}"/>
              </a:ext>
            </a:extLst>
          </p:cNvPr>
          <p:cNvSpPr>
            <a:spLocks noGrp="1"/>
          </p:cNvSpPr>
          <p:nvPr>
            <p:ph type="sldNum" sz="quarter" idx="12"/>
          </p:nvPr>
        </p:nvSpPr>
        <p:spPr/>
        <p:txBody>
          <a:bodyPr/>
          <a:lstStyle/>
          <a:p>
            <a:fld id="{09823FDF-9B9C-4EF7-9CE4-1D9AB8096ACF}" type="slidenum">
              <a:rPr lang="en-US" smtClean="0"/>
              <a:t>‹#›</a:t>
            </a:fld>
            <a:endParaRPr lang="en-US"/>
          </a:p>
        </p:txBody>
      </p:sp>
      <p:sp>
        <p:nvSpPr>
          <p:cNvPr id="8" name="Rectangle 7">
            <a:extLst>
              <a:ext uri="{FF2B5EF4-FFF2-40B4-BE49-F238E27FC236}">
                <a16:creationId xmlns:a16="http://schemas.microsoft.com/office/drawing/2014/main" id="{66B3D06D-1C36-4657-8268-22622DD2B84C}"/>
              </a:ext>
            </a:extLst>
          </p:cNvPr>
          <p:cNvSpPr/>
          <p:nvPr userDrawn="1"/>
        </p:nvSpPr>
        <p:spPr>
          <a:xfrm>
            <a:off x="1" y="6001789"/>
            <a:ext cx="12192001" cy="8593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B429F39B-DB77-49B6-9AC4-F05E43BDA5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1806286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Header_Steward">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pic>
        <p:nvPicPr>
          <p:cNvPr id="8" name="Picture Placeholder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708627" y="2248793"/>
            <a:ext cx="2743200" cy="2743200"/>
          </a:xfrm>
          <a:prstGeom prst="rect">
            <a:avLst/>
          </a:prstGeom>
        </p:spPr>
      </p:pic>
      <p:sp>
        <p:nvSpPr>
          <p:cNvPr id="20" name="TextBox 19"/>
          <p:cNvSpPr txBox="1"/>
          <p:nvPr userDrawn="1"/>
        </p:nvSpPr>
        <p:spPr>
          <a:xfrm>
            <a:off x="803660" y="1706451"/>
            <a:ext cx="7708880" cy="1588127"/>
          </a:xfrm>
          <a:prstGeom prst="rect">
            <a:avLst/>
          </a:prstGeom>
          <a:noFill/>
        </p:spPr>
        <p:txBody>
          <a:bodyPr wrap="square" rtlCol="0">
            <a:spAutoFit/>
          </a:bodyPr>
          <a:lstStyle/>
          <a:p>
            <a:pPr algn="r">
              <a:lnSpc>
                <a:spcPct val="90000"/>
              </a:lnSpc>
            </a:pPr>
            <a:r>
              <a:rPr lang="en-US" sz="5400" b="1" i="1">
                <a:solidFill>
                  <a:schemeClr val="tx2"/>
                </a:solidFill>
              </a:rPr>
              <a:t>Planning, Operations and Stewardship</a:t>
            </a:r>
          </a:p>
        </p:txBody>
      </p:sp>
      <p:pic>
        <p:nvPicPr>
          <p:cNvPr id="3" name="Picture 2">
            <a:extLst>
              <a:ext uri="{FF2B5EF4-FFF2-40B4-BE49-F238E27FC236}">
                <a16:creationId xmlns:a16="http://schemas.microsoft.com/office/drawing/2014/main" id="{C8BBA40F-7286-41CF-A9AF-DEDCF9174DF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1609719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Program Layout">
    <p:spTree>
      <p:nvGrpSpPr>
        <p:cNvPr id="1" name=""/>
        <p:cNvGrpSpPr/>
        <p:nvPr/>
      </p:nvGrpSpPr>
      <p:grpSpPr>
        <a:xfrm>
          <a:off x="0" y="0"/>
          <a:ext cx="0" cy="0"/>
          <a:chOff x="0" y="0"/>
          <a:chExt cx="0" cy="0"/>
        </a:xfrm>
      </p:grpSpPr>
      <p:sp>
        <p:nvSpPr>
          <p:cNvPr id="11" name="Rectangle 10"/>
          <p:cNvSpPr/>
          <p:nvPr userDrawn="1"/>
        </p:nvSpPr>
        <p:spPr>
          <a:xfrm>
            <a:off x="1" y="6093092"/>
            <a:ext cx="12192001" cy="768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fld id="{886F447C-AD8B-46C5-8588-46E003D954CA}" type="datetime1">
              <a:rPr lang="en-US" smtClean="0"/>
              <a:t>6/27/2024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C19187-0210-4CC7-AE51-7FFB2AB55339}" type="slidenum">
              <a:rPr lang="en-US" smtClean="0"/>
              <a:pPr/>
              <a:t>‹#›</a:t>
            </a:fld>
            <a:endParaRPr lang="en-US"/>
          </a:p>
        </p:txBody>
      </p:sp>
      <p:cxnSp>
        <p:nvCxnSpPr>
          <p:cNvPr id="8" name="Straight Connector 7"/>
          <p:cNvCxnSpPr/>
          <p:nvPr/>
        </p:nvCxnSpPr>
        <p:spPr>
          <a:xfrm>
            <a:off x="3068748" y="-18288"/>
            <a:ext cx="0" cy="612648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56304" y="0"/>
            <a:ext cx="0" cy="6089904"/>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userDrawn="1">
            <p:ph idx="1"/>
          </p:nvPr>
        </p:nvSpPr>
        <p:spPr>
          <a:xfrm>
            <a:off x="3195919" y="365125"/>
            <a:ext cx="8677835" cy="5429620"/>
          </a:xfrm>
        </p:spPr>
        <p:txBody>
          <a:bodyPr lIns="274320" tIns="274320" rIns="274320" bIns="274320" anchor="ctr"/>
          <a:lstStyle>
            <a:lvl1pPr marL="0" indent="0" algn="l">
              <a:buNone/>
              <a:defRPr/>
            </a:lvl1pPr>
            <a:lvl2pPr algn="l">
              <a:defRPr/>
            </a:lvl2pPr>
            <a:lvl3pPr algn="l">
              <a:defRPr/>
            </a:lvl3pPr>
            <a:lvl4pPr algn="l">
              <a:defRPr/>
            </a:lvl4pPr>
            <a:lvl5pPr algn="l">
              <a:defRPr/>
            </a:lvl5pPr>
          </a:lstStyle>
          <a:p>
            <a:pPr lvl="0"/>
            <a:endParaRPr lang="en-US"/>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76449" y="365127"/>
            <a:ext cx="2552687" cy="5429619"/>
          </a:xfrm>
        </p:spPr>
        <p:txBody>
          <a:bodyPr>
            <a:normAutofit/>
          </a:bodyPr>
          <a:lstStyle>
            <a:lvl1pPr algn="r">
              <a:defRPr sz="2400"/>
            </a:lvl1pPr>
          </a:lstStyle>
          <a:p>
            <a:r>
              <a:rPr lang="en-US"/>
              <a:t>Click to edit Master title style</a:t>
            </a:r>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2268" y="6248540"/>
            <a:ext cx="3432432" cy="457200"/>
          </a:xfrm>
          <a:prstGeom prst="rect">
            <a:avLst/>
          </a:prstGeom>
        </p:spPr>
      </p:pic>
    </p:spTree>
    <p:extLst>
      <p:ext uri="{BB962C8B-B14F-4D97-AF65-F5344CB8AC3E}">
        <p14:creationId xmlns:p14="http://schemas.microsoft.com/office/powerpoint/2010/main" val="413507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B5D3EE7-C70B-4B3D-9162-1AA1CABFEBF9}"/>
              </a:ext>
            </a:extLst>
          </p:cNvPr>
          <p:cNvSpPr>
            <a:spLocks noGrp="1"/>
          </p:cNvSpPr>
          <p:nvPr>
            <p:ph type="ctrTitle" hasCustomPrompt="1"/>
          </p:nvPr>
        </p:nvSpPr>
        <p:spPr>
          <a:xfrm>
            <a:off x="1524000" y="1122363"/>
            <a:ext cx="9144000" cy="2025951"/>
          </a:xfrm>
        </p:spPr>
        <p:txBody>
          <a:bodyPr anchor="b">
            <a:normAutofit/>
          </a:bodyPr>
          <a:lstStyle>
            <a:lvl1pPr algn="ctr">
              <a:defRPr sz="4400" b="1">
                <a:solidFill>
                  <a:schemeClr val="tx2"/>
                </a:solidFill>
                <a:latin typeface="Arial Black" panose="020B0A040201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9571A52E-0F3E-40FC-BC5E-AB22E9C7E2B1}"/>
              </a:ext>
            </a:extLst>
          </p:cNvPr>
          <p:cNvSpPr>
            <a:spLocks noGrp="1"/>
          </p:cNvSpPr>
          <p:nvPr>
            <p:ph type="subTitle" idx="1"/>
          </p:nvPr>
        </p:nvSpPr>
        <p:spPr>
          <a:xfrm>
            <a:off x="1524000" y="3283805"/>
            <a:ext cx="9144000" cy="1866418"/>
          </a:xfrm>
        </p:spPr>
        <p:txBody>
          <a:bodyPr>
            <a:normAutofit/>
          </a:bodyPr>
          <a:lstStyle>
            <a:lvl1pPr marL="0" indent="0" algn="ctr">
              <a:buNone/>
              <a:defRPr sz="20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a:extLst>
              <a:ext uri="{FF2B5EF4-FFF2-40B4-BE49-F238E27FC236}">
                <a16:creationId xmlns:a16="http://schemas.microsoft.com/office/drawing/2014/main" id="{EB548D9B-A3EA-4562-BB1B-01AB753DEB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3270395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p>
            <a:fld id="{66739496-6FE6-432F-ABBE-B647617F4C88}" type="datetime1">
              <a:rPr lang="en-US" smtClean="0"/>
              <a:t>6/27/2024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678111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clusion_Skylin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0355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_Gold">
    <p:spTree>
      <p:nvGrpSpPr>
        <p:cNvPr id="1" name=""/>
        <p:cNvGrpSpPr/>
        <p:nvPr/>
      </p:nvGrpSpPr>
      <p:grpSpPr>
        <a:xfrm>
          <a:off x="0" y="0"/>
          <a:ext cx="0" cy="0"/>
          <a:chOff x="0" y="0"/>
          <a:chExt cx="0" cy="0"/>
        </a:xfrm>
      </p:grpSpPr>
      <p:sp>
        <p:nvSpPr>
          <p:cNvPr id="2" name="Title 1"/>
          <p:cNvSpPr>
            <a:spLocks noGrp="1"/>
          </p:cNvSpPr>
          <p:nvPr>
            <p:ph type="title"/>
          </p:nvPr>
        </p:nvSpPr>
        <p:spPr>
          <a:xfrm>
            <a:off x="467172" y="365126"/>
            <a:ext cx="11246265" cy="856688"/>
          </a:xfrm>
        </p:spPr>
        <p:txBody>
          <a:bodyPr>
            <a:noAutofit/>
          </a:bodyPr>
          <a:lstStyle>
            <a:lvl1pPr algn="ctr">
              <a:defRPr sz="3000" b="1">
                <a:solidFill>
                  <a:schemeClr val="tx2"/>
                </a:solidFill>
                <a:latin typeface="Arial Black" panose="020B0A04020102020204" pitchFamily="34" charset="0"/>
              </a:defRPr>
            </a:lvl1pPr>
          </a:lstStyle>
          <a:p>
            <a:r>
              <a:rPr lang="en-US"/>
              <a:t>Click to edit Master title style</a:t>
            </a:r>
          </a:p>
        </p:txBody>
      </p:sp>
      <p:sp>
        <p:nvSpPr>
          <p:cNvPr id="3" name="Content Placeholder 2"/>
          <p:cNvSpPr>
            <a:spLocks noGrp="1"/>
          </p:cNvSpPr>
          <p:nvPr>
            <p:ph idx="1" hasCustomPrompt="1"/>
          </p:nvPr>
        </p:nvSpPr>
        <p:spPr>
          <a:xfrm>
            <a:off x="471451" y="1515979"/>
            <a:ext cx="11241984" cy="4354982"/>
          </a:xfrm>
        </p:spPr>
        <p:txBody>
          <a:bodyPr>
            <a:normAutofit/>
          </a:bodyPr>
          <a:lstStyle>
            <a:lvl1pPr marL="171450" indent="-171450">
              <a:buClrTx/>
              <a:buFont typeface="Wingdings" panose="05000000000000000000" pitchFamily="2" charset="2"/>
              <a:buChar char="§"/>
              <a:defRPr sz="2100">
                <a:solidFill>
                  <a:schemeClr val="tx2"/>
                </a:solidFill>
              </a:defRPr>
            </a:lvl1pPr>
            <a:lvl2pPr marL="514350" indent="-171450">
              <a:buClrTx/>
              <a:buFont typeface="Wingdings" panose="05000000000000000000" pitchFamily="2" charset="2"/>
              <a:buChar char="§"/>
              <a:defRPr sz="1800">
                <a:solidFill>
                  <a:schemeClr val="tx2"/>
                </a:solidFill>
              </a:defRPr>
            </a:lvl2pPr>
            <a:lvl3pPr marL="857250" indent="-171450">
              <a:buClrTx/>
              <a:buFont typeface="Wingdings" panose="05000000000000000000" pitchFamily="2" charset="2"/>
              <a:buChar char="§"/>
              <a:defRPr sz="1500">
                <a:solidFill>
                  <a:schemeClr val="tx2"/>
                </a:solidFill>
              </a:defRPr>
            </a:lvl3pPr>
            <a:lvl4pPr marL="1200150" indent="-171450">
              <a:buClrTx/>
              <a:buFont typeface="Wingdings" panose="05000000000000000000" pitchFamily="2" charset="2"/>
              <a:buChar char="§"/>
              <a:defRPr sz="1350">
                <a:solidFill>
                  <a:schemeClr val="tx2"/>
                </a:solidFill>
              </a:defRPr>
            </a:lvl4pPr>
            <a:lvl5pPr marL="1543050" indent="-171450">
              <a:buClrTx/>
              <a:buFont typeface="Wingdings" panose="05000000000000000000" pitchFamily="2" charset="2"/>
              <a:buChar char="§"/>
              <a:defRPr sz="135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p:nvSpPr>
        <p:spPr>
          <a:xfrm>
            <a:off x="516197" y="1843548"/>
            <a:ext cx="184731" cy="300082"/>
          </a:xfrm>
          <a:prstGeom prst="rect">
            <a:avLst/>
          </a:prstGeom>
          <a:noFill/>
        </p:spPr>
        <p:txBody>
          <a:bodyPr wrap="none" rtlCol="0">
            <a:spAutoFit/>
          </a:bodyPr>
          <a:lstStyle/>
          <a:p>
            <a:endParaRPr lang="en-US" sz="1350"/>
          </a:p>
        </p:txBody>
      </p:sp>
      <p:sp>
        <p:nvSpPr>
          <p:cNvPr id="15" name="Slide Number Placeholder 5"/>
          <p:cNvSpPr>
            <a:spLocks noGrp="1"/>
          </p:cNvSpPr>
          <p:nvPr>
            <p:ph type="sldNum" sz="quarter" idx="4"/>
          </p:nvPr>
        </p:nvSpPr>
        <p:spPr>
          <a:xfrm>
            <a:off x="8610602" y="6489704"/>
            <a:ext cx="3102833" cy="365125"/>
          </a:xfrm>
          <a:prstGeom prst="rect">
            <a:avLst/>
          </a:prstGeom>
        </p:spPr>
        <p:txBody>
          <a:bodyPr vert="horz" lIns="91440" tIns="45720" rIns="91440" bIns="45720" rtlCol="0" anchor="ctr"/>
          <a:lstStyle>
            <a:lvl1pPr algn="r">
              <a:defRPr sz="825">
                <a:solidFill>
                  <a:schemeClr val="bg1"/>
                </a:solidFill>
              </a:defRPr>
            </a:lvl1pPr>
          </a:lstStyle>
          <a:p>
            <a:fld id="{048A7FD7-D788-5C4F-8784-060411599E56}" type="slidenum">
              <a:rPr lang="en-US" smtClean="0"/>
              <a:pPr/>
              <a:t>‹#›</a:t>
            </a:fld>
            <a:endParaRPr lang="en-US"/>
          </a:p>
        </p:txBody>
      </p:sp>
    </p:spTree>
    <p:extLst>
      <p:ext uri="{BB962C8B-B14F-4D97-AF65-F5344CB8AC3E}">
        <p14:creationId xmlns:p14="http://schemas.microsoft.com/office/powerpoint/2010/main" val="1426682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_Inclusive">
    <p:spTree>
      <p:nvGrpSpPr>
        <p:cNvPr id="1" name=""/>
        <p:cNvGrpSpPr/>
        <p:nvPr/>
      </p:nvGrpSpPr>
      <p:grpSpPr>
        <a:xfrm>
          <a:off x="0" y="0"/>
          <a:ext cx="0" cy="0"/>
          <a:chOff x="0" y="0"/>
          <a:chExt cx="0" cy="0"/>
        </a:xfrm>
      </p:grpSpPr>
      <p:pic>
        <p:nvPicPr>
          <p:cNvPr id="8" name="Picture Placeholder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08627" y="2248793"/>
            <a:ext cx="2743200" cy="2743200"/>
          </a:xfrm>
          <a:prstGeom prst="rect">
            <a:avLst/>
          </a:prstGeom>
        </p:spPr>
      </p:pic>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20" name="TextBox 19"/>
          <p:cNvSpPr txBox="1"/>
          <p:nvPr userDrawn="1"/>
        </p:nvSpPr>
        <p:spPr>
          <a:xfrm>
            <a:off x="740173" y="2625029"/>
            <a:ext cx="7708880" cy="840230"/>
          </a:xfrm>
          <a:prstGeom prst="rect">
            <a:avLst/>
          </a:prstGeom>
          <a:noFill/>
        </p:spPr>
        <p:txBody>
          <a:bodyPr wrap="square" rtlCol="0">
            <a:spAutoFit/>
          </a:bodyPr>
          <a:lstStyle/>
          <a:p>
            <a:pPr algn="r">
              <a:lnSpc>
                <a:spcPct val="90000"/>
              </a:lnSpc>
            </a:pPr>
            <a:r>
              <a:rPr lang="en-US" sz="5400" b="1" i="1">
                <a:solidFill>
                  <a:schemeClr val="tx2"/>
                </a:solidFill>
              </a:rPr>
              <a:t>Inclusive Excellence</a:t>
            </a:r>
          </a:p>
        </p:txBody>
      </p:sp>
      <p:pic>
        <p:nvPicPr>
          <p:cNvPr id="3" name="Picture 2">
            <a:extLst>
              <a:ext uri="{FF2B5EF4-FFF2-40B4-BE49-F238E27FC236}">
                <a16:creationId xmlns:a16="http://schemas.microsoft.com/office/drawing/2014/main" id="{B9233CAA-0B90-4859-8AD9-1F4689153AE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1343414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eature Program Layout">
    <p:spTree>
      <p:nvGrpSpPr>
        <p:cNvPr id="1" name=""/>
        <p:cNvGrpSpPr/>
        <p:nvPr/>
      </p:nvGrpSpPr>
      <p:grpSpPr>
        <a:xfrm>
          <a:off x="0" y="0"/>
          <a:ext cx="0" cy="0"/>
          <a:chOff x="0" y="0"/>
          <a:chExt cx="0" cy="0"/>
        </a:xfrm>
      </p:grpSpPr>
      <p:cxnSp>
        <p:nvCxnSpPr>
          <p:cNvPr id="8" name="Straight Connector 7"/>
          <p:cNvCxnSpPr/>
          <p:nvPr/>
        </p:nvCxnSpPr>
        <p:spPr>
          <a:xfrm>
            <a:off x="3068748" y="-18288"/>
            <a:ext cx="0" cy="612648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2956304" y="0"/>
            <a:ext cx="0" cy="5598695"/>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userDrawn="1">
            <p:ph idx="1"/>
          </p:nvPr>
        </p:nvSpPr>
        <p:spPr>
          <a:xfrm>
            <a:off x="3195919" y="365125"/>
            <a:ext cx="8677834" cy="5011945"/>
          </a:xfrm>
        </p:spPr>
        <p:txBody>
          <a:bodyPr lIns="274320" tIns="274320" rIns="274320" bIns="274320" anchor="ctr"/>
          <a:lstStyle>
            <a:lvl1pPr marL="0" indent="0" algn="l">
              <a:buNone/>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276447" y="365126"/>
            <a:ext cx="2552687" cy="5011944"/>
          </a:xfrm>
        </p:spPr>
        <p:txBody>
          <a:bodyPr>
            <a:normAutofit/>
          </a:bodyPr>
          <a:lstStyle>
            <a:lvl1pPr algn="r">
              <a:defRPr sz="3200"/>
            </a:lvl1pPr>
          </a:lstStyle>
          <a:p>
            <a:r>
              <a:rPr lang="en-US"/>
              <a:t>Click to edit Master title style</a:t>
            </a:r>
          </a:p>
        </p:txBody>
      </p:sp>
      <p:sp>
        <p:nvSpPr>
          <p:cNvPr id="5" name="Date Placeholder 3">
            <a:extLst>
              <a:ext uri="{FF2B5EF4-FFF2-40B4-BE49-F238E27FC236}">
                <a16:creationId xmlns:a16="http://schemas.microsoft.com/office/drawing/2014/main" id="{D2CBD48C-510D-6B33-41B6-143F7C80EFDE}"/>
              </a:ext>
            </a:extLst>
          </p:cNvPr>
          <p:cNvSpPr>
            <a:spLocks noGrp="1"/>
          </p:cNvSpPr>
          <p:nvPr>
            <p:ph type="dt" sz="half" idx="10"/>
          </p:nvPr>
        </p:nvSpPr>
        <p:spPr>
          <a:xfrm>
            <a:off x="6400800" y="6047667"/>
            <a:ext cx="1365326" cy="365125"/>
          </a:xfrm>
        </p:spPr>
        <p:txBody>
          <a:bodyPr/>
          <a:lstStyle/>
          <a:p>
            <a:fld id="{2E0C20EA-FF7A-4189-8D4F-592AE8C4E173}" type="datetime1">
              <a:rPr lang="en-US" smtClean="0"/>
              <a:t>6/27/2024</a:t>
            </a:fld>
            <a:endParaRPr lang="en-US"/>
          </a:p>
        </p:txBody>
      </p:sp>
      <p:sp>
        <p:nvSpPr>
          <p:cNvPr id="11" name="Footer Placeholder 4">
            <a:extLst>
              <a:ext uri="{FF2B5EF4-FFF2-40B4-BE49-F238E27FC236}">
                <a16:creationId xmlns:a16="http://schemas.microsoft.com/office/drawing/2014/main" id="{71FAA816-92A9-FA68-B9AF-5D86ED3B9451}"/>
              </a:ext>
            </a:extLst>
          </p:cNvPr>
          <p:cNvSpPr>
            <a:spLocks noGrp="1"/>
          </p:cNvSpPr>
          <p:nvPr>
            <p:ph type="ftr" sz="quarter" idx="11"/>
          </p:nvPr>
        </p:nvSpPr>
        <p:spPr>
          <a:xfrm>
            <a:off x="7960659" y="6047667"/>
            <a:ext cx="2494878" cy="365125"/>
          </a:xfrm>
        </p:spPr>
        <p:txBody>
          <a:bodyPr/>
          <a:lstStyle/>
          <a:p>
            <a:endParaRPr lang="en-US"/>
          </a:p>
        </p:txBody>
      </p:sp>
      <p:sp>
        <p:nvSpPr>
          <p:cNvPr id="15" name="Slide Number Placeholder 5">
            <a:extLst>
              <a:ext uri="{FF2B5EF4-FFF2-40B4-BE49-F238E27FC236}">
                <a16:creationId xmlns:a16="http://schemas.microsoft.com/office/drawing/2014/main" id="{CFF3902E-4666-B38B-64C9-7589F5E1771D}"/>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2804519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_OtherTemp">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0512"/>
            <a:ext cx="12191999" cy="6857999"/>
          </a:xfrm>
          <a:prstGeom prst="rect">
            <a:avLst/>
          </a:prstGeom>
        </p:spPr>
      </p:pic>
      <p:pic>
        <p:nvPicPr>
          <p:cNvPr id="6" name="Picture 5">
            <a:extLst>
              <a:ext uri="{FF2B5EF4-FFF2-40B4-BE49-F238E27FC236}">
                <a16:creationId xmlns:a16="http://schemas.microsoft.com/office/drawing/2014/main" id="{B0A18000-D467-4E45-AFD6-B253FBC144F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0342" y="6090285"/>
            <a:ext cx="4122708" cy="678263"/>
          </a:xfrm>
          <a:prstGeom prst="rect">
            <a:avLst/>
          </a:prstGeom>
        </p:spPr>
      </p:pic>
      <p:sp>
        <p:nvSpPr>
          <p:cNvPr id="5" name="Rectangle 4">
            <a:extLst>
              <a:ext uri="{FF2B5EF4-FFF2-40B4-BE49-F238E27FC236}">
                <a16:creationId xmlns:a16="http://schemas.microsoft.com/office/drawing/2014/main" id="{48935603-7FD0-4E7A-9EDE-4490A5055917}"/>
              </a:ext>
            </a:extLst>
          </p:cNvPr>
          <p:cNvSpPr/>
          <p:nvPr userDrawn="1"/>
        </p:nvSpPr>
        <p:spPr>
          <a:xfrm>
            <a:off x="1" y="5786847"/>
            <a:ext cx="12192001" cy="1074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24599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losing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65BFF68-D792-4958-9D55-AEAA8E87634E}"/>
              </a:ext>
            </a:extLst>
          </p:cNvPr>
          <p:cNvSpPr/>
          <p:nvPr userDrawn="1"/>
        </p:nvSpPr>
        <p:spPr>
          <a:xfrm>
            <a:off x="1" y="5786847"/>
            <a:ext cx="12192001" cy="1074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13C386F0-8E97-48D6-832C-65E1E5DAA1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30342" y="6090285"/>
            <a:ext cx="4122708" cy="678263"/>
          </a:xfrm>
          <a:prstGeom prst="rect">
            <a:avLst/>
          </a:prstGeom>
        </p:spPr>
      </p:pic>
    </p:spTree>
    <p:extLst>
      <p:ext uri="{BB962C8B-B14F-4D97-AF65-F5344CB8AC3E}">
        <p14:creationId xmlns:p14="http://schemas.microsoft.com/office/powerpoint/2010/main" val="3789189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pic>
        <p:nvPicPr>
          <p:cNvPr id="13" name="Picture 12" descr="A picture containing outdoor, sky, tree, building&#10;&#10;Description automatically generated">
            <a:extLst>
              <a:ext uri="{FF2B5EF4-FFF2-40B4-BE49-F238E27FC236}">
                <a16:creationId xmlns:a16="http://schemas.microsoft.com/office/drawing/2014/main" id="{B0BF2DBC-BA62-1A42-8CAD-ACA2D53726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73AE26-22B0-174C-BD9C-B59EBC80D80B}"/>
              </a:ext>
            </a:extLst>
          </p:cNvPr>
          <p:cNvSpPr>
            <a:spLocks noGrp="1"/>
          </p:cNvSpPr>
          <p:nvPr>
            <p:ph type="ctrTitle" hasCustomPrompt="1"/>
          </p:nvPr>
        </p:nvSpPr>
        <p:spPr>
          <a:xfrm>
            <a:off x="1362161" y="1576022"/>
            <a:ext cx="9467678" cy="2201863"/>
          </a:xfrm>
        </p:spPr>
        <p:txBody>
          <a:bodyPr anchor="b">
            <a:noAutofit/>
          </a:bodyPr>
          <a:lstStyle>
            <a:lvl1pPr algn="ctr">
              <a:defRPr sz="4000"/>
            </a:lvl1pPr>
          </a:lstStyle>
          <a:p>
            <a:r>
              <a:rPr lang="en-US"/>
              <a:t>HEADLINE </a:t>
            </a:r>
            <a:br>
              <a:rPr lang="en-US"/>
            </a:br>
            <a:r>
              <a:rPr lang="en-US"/>
              <a:t>ARIAL BLACK – ALL CAPS</a:t>
            </a:r>
          </a:p>
        </p:txBody>
      </p:sp>
      <p:sp>
        <p:nvSpPr>
          <p:cNvPr id="3" name="Subtitle 2">
            <a:extLst>
              <a:ext uri="{FF2B5EF4-FFF2-40B4-BE49-F238E27FC236}">
                <a16:creationId xmlns:a16="http://schemas.microsoft.com/office/drawing/2014/main" id="{B9714814-C66B-C242-8C20-BED1EC5E4D47}"/>
              </a:ext>
            </a:extLst>
          </p:cNvPr>
          <p:cNvSpPr>
            <a:spLocks noGrp="1"/>
          </p:cNvSpPr>
          <p:nvPr>
            <p:ph type="subTitle" idx="1"/>
          </p:nvPr>
        </p:nvSpPr>
        <p:spPr>
          <a:xfrm>
            <a:off x="1362161" y="3997754"/>
            <a:ext cx="9467678" cy="1041324"/>
          </a:xfrm>
        </p:spPr>
        <p:txBody>
          <a:bodyPr wrap="square">
            <a:noAutofit/>
          </a:bodyPr>
          <a:lstStyle>
            <a:lvl1pPr marL="0" indent="0" algn="ctr">
              <a:buNone/>
              <a:defRPr sz="2400" b="0" i="1">
                <a:latin typeface="Century Schoolbook" panose="02040604050505020304" pitchFamily="18" charset="0"/>
                <a:ea typeface="Palatin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2915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Page 1">
    <p:spTree>
      <p:nvGrpSpPr>
        <p:cNvPr id="1" name=""/>
        <p:cNvGrpSpPr/>
        <p:nvPr/>
      </p:nvGrpSpPr>
      <p:grpSpPr>
        <a:xfrm>
          <a:off x="0" y="0"/>
          <a:ext cx="0" cy="0"/>
          <a:chOff x="0" y="0"/>
          <a:chExt cx="0" cy="0"/>
        </a:xfrm>
      </p:grpSpPr>
      <p:pic>
        <p:nvPicPr>
          <p:cNvPr id="5" name="Picture 4" descr="A picture containing outdoor, sky, tree, building&#10;&#10;Description automatically generated">
            <a:extLst>
              <a:ext uri="{FF2B5EF4-FFF2-40B4-BE49-F238E27FC236}">
                <a16:creationId xmlns:a16="http://schemas.microsoft.com/office/drawing/2014/main" id="{84E8EA3F-01D3-374C-868A-11FC183DD1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892CAD78-A446-8941-AC48-71AD718CEA51}"/>
              </a:ext>
            </a:extLst>
          </p:cNvPr>
          <p:cNvSpPr>
            <a:spLocks noGrp="1"/>
          </p:cNvSpPr>
          <p:nvPr>
            <p:ph type="body" sz="quarter" idx="14" hasCustomPrompt="1"/>
          </p:nvPr>
        </p:nvSpPr>
        <p:spPr>
          <a:xfrm>
            <a:off x="2300658" y="2216237"/>
            <a:ext cx="7590684" cy="2425526"/>
          </a:xfrm>
          <a:solidFill>
            <a:schemeClr val="bg1">
              <a:alpha val="82000"/>
            </a:schemeClr>
          </a:solidFill>
          <a:ln w="38100" cap="sq">
            <a:solidFill>
              <a:schemeClr val="accent1"/>
            </a:solidFill>
            <a:extLst>
              <a:ext uri="{C807C97D-BFC1-408E-A445-0C87EB9F89A2}">
                <ask:lineSketchStyleProps xmlns:ask="http://schemas.microsoft.com/office/drawing/2018/sketchyshapes" sd="1219033472">
                  <a:custGeom>
                    <a:avLst/>
                    <a:gdLst>
                      <a:gd name="connsiteX0" fmla="*/ 0 w 5527160"/>
                      <a:gd name="connsiteY0" fmla="*/ 0 h 576997"/>
                      <a:gd name="connsiteX1" fmla="*/ 580352 w 5527160"/>
                      <a:gd name="connsiteY1" fmla="*/ 0 h 576997"/>
                      <a:gd name="connsiteX2" fmla="*/ 1326518 w 5527160"/>
                      <a:gd name="connsiteY2" fmla="*/ 0 h 576997"/>
                      <a:gd name="connsiteX3" fmla="*/ 1962142 w 5527160"/>
                      <a:gd name="connsiteY3" fmla="*/ 0 h 576997"/>
                      <a:gd name="connsiteX4" fmla="*/ 2542494 w 5527160"/>
                      <a:gd name="connsiteY4" fmla="*/ 0 h 576997"/>
                      <a:gd name="connsiteX5" fmla="*/ 3288660 w 5527160"/>
                      <a:gd name="connsiteY5" fmla="*/ 0 h 576997"/>
                      <a:gd name="connsiteX6" fmla="*/ 3979555 w 5527160"/>
                      <a:gd name="connsiteY6" fmla="*/ 0 h 576997"/>
                      <a:gd name="connsiteX7" fmla="*/ 4670450 w 5527160"/>
                      <a:gd name="connsiteY7" fmla="*/ 0 h 576997"/>
                      <a:gd name="connsiteX8" fmla="*/ 5527160 w 5527160"/>
                      <a:gd name="connsiteY8" fmla="*/ 0 h 576997"/>
                      <a:gd name="connsiteX9" fmla="*/ 5527160 w 5527160"/>
                      <a:gd name="connsiteY9" fmla="*/ 576997 h 576997"/>
                      <a:gd name="connsiteX10" fmla="*/ 4946808 w 5527160"/>
                      <a:gd name="connsiteY10" fmla="*/ 576997 h 576997"/>
                      <a:gd name="connsiteX11" fmla="*/ 4421728 w 5527160"/>
                      <a:gd name="connsiteY11" fmla="*/ 576997 h 576997"/>
                      <a:gd name="connsiteX12" fmla="*/ 3675561 w 5527160"/>
                      <a:gd name="connsiteY12" fmla="*/ 576997 h 576997"/>
                      <a:gd name="connsiteX13" fmla="*/ 3095210 w 5527160"/>
                      <a:gd name="connsiteY13" fmla="*/ 576997 h 576997"/>
                      <a:gd name="connsiteX14" fmla="*/ 2349043 w 5527160"/>
                      <a:gd name="connsiteY14" fmla="*/ 576997 h 576997"/>
                      <a:gd name="connsiteX15" fmla="*/ 1547605 w 5527160"/>
                      <a:gd name="connsiteY15" fmla="*/ 576997 h 576997"/>
                      <a:gd name="connsiteX16" fmla="*/ 911981 w 5527160"/>
                      <a:gd name="connsiteY16" fmla="*/ 576997 h 576997"/>
                      <a:gd name="connsiteX17" fmla="*/ 0 w 5527160"/>
                      <a:gd name="connsiteY17" fmla="*/ 576997 h 576997"/>
                      <a:gd name="connsiteX18" fmla="*/ 0 w 5527160"/>
                      <a:gd name="connsiteY18" fmla="*/ 0 h 57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27160" h="576997" fill="none" extrusionOk="0">
                        <a:moveTo>
                          <a:pt x="0" y="0"/>
                        </a:moveTo>
                        <a:cubicBezTo>
                          <a:pt x="216891" y="-1593"/>
                          <a:pt x="291636" y="-12022"/>
                          <a:pt x="580352" y="0"/>
                        </a:cubicBezTo>
                        <a:cubicBezTo>
                          <a:pt x="869068" y="12022"/>
                          <a:pt x="1026712" y="34531"/>
                          <a:pt x="1326518" y="0"/>
                        </a:cubicBezTo>
                        <a:cubicBezTo>
                          <a:pt x="1626324" y="-34531"/>
                          <a:pt x="1666450" y="-124"/>
                          <a:pt x="1962142" y="0"/>
                        </a:cubicBezTo>
                        <a:cubicBezTo>
                          <a:pt x="2257834" y="124"/>
                          <a:pt x="2304483" y="-25329"/>
                          <a:pt x="2542494" y="0"/>
                        </a:cubicBezTo>
                        <a:cubicBezTo>
                          <a:pt x="2780505" y="25329"/>
                          <a:pt x="3097581" y="16332"/>
                          <a:pt x="3288660" y="0"/>
                        </a:cubicBezTo>
                        <a:cubicBezTo>
                          <a:pt x="3479739" y="-16332"/>
                          <a:pt x="3777952" y="22882"/>
                          <a:pt x="3979555" y="0"/>
                        </a:cubicBezTo>
                        <a:cubicBezTo>
                          <a:pt x="4181159" y="-22882"/>
                          <a:pt x="4407255" y="17759"/>
                          <a:pt x="4670450" y="0"/>
                        </a:cubicBezTo>
                        <a:cubicBezTo>
                          <a:pt x="4933646" y="-17759"/>
                          <a:pt x="5128227" y="25704"/>
                          <a:pt x="5527160" y="0"/>
                        </a:cubicBezTo>
                        <a:cubicBezTo>
                          <a:pt x="5527544" y="124316"/>
                          <a:pt x="5526428" y="429298"/>
                          <a:pt x="5527160" y="576997"/>
                        </a:cubicBezTo>
                        <a:cubicBezTo>
                          <a:pt x="5386345" y="569727"/>
                          <a:pt x="5165383" y="553502"/>
                          <a:pt x="4946808" y="576997"/>
                        </a:cubicBezTo>
                        <a:cubicBezTo>
                          <a:pt x="4728233" y="600492"/>
                          <a:pt x="4555656" y="589318"/>
                          <a:pt x="4421728" y="576997"/>
                        </a:cubicBezTo>
                        <a:cubicBezTo>
                          <a:pt x="4287800" y="564676"/>
                          <a:pt x="3902005" y="542272"/>
                          <a:pt x="3675561" y="576997"/>
                        </a:cubicBezTo>
                        <a:cubicBezTo>
                          <a:pt x="3449117" y="611722"/>
                          <a:pt x="3271572" y="571546"/>
                          <a:pt x="3095210" y="576997"/>
                        </a:cubicBezTo>
                        <a:cubicBezTo>
                          <a:pt x="2918848" y="582448"/>
                          <a:pt x="2557636" y="570048"/>
                          <a:pt x="2349043" y="576997"/>
                        </a:cubicBezTo>
                        <a:cubicBezTo>
                          <a:pt x="2140450" y="583946"/>
                          <a:pt x="1737032" y="600504"/>
                          <a:pt x="1547605" y="576997"/>
                        </a:cubicBezTo>
                        <a:cubicBezTo>
                          <a:pt x="1358178" y="553490"/>
                          <a:pt x="1220463" y="566646"/>
                          <a:pt x="911981" y="576997"/>
                        </a:cubicBezTo>
                        <a:cubicBezTo>
                          <a:pt x="603499" y="587348"/>
                          <a:pt x="409140" y="564994"/>
                          <a:pt x="0" y="576997"/>
                        </a:cubicBezTo>
                        <a:cubicBezTo>
                          <a:pt x="27917" y="347050"/>
                          <a:pt x="16990" y="122318"/>
                          <a:pt x="0" y="0"/>
                        </a:cubicBezTo>
                        <a:close/>
                      </a:path>
                      <a:path w="5527160" h="576997" stroke="0" extrusionOk="0">
                        <a:moveTo>
                          <a:pt x="0" y="0"/>
                        </a:moveTo>
                        <a:cubicBezTo>
                          <a:pt x="204840" y="-3066"/>
                          <a:pt x="486304" y="21867"/>
                          <a:pt x="635623" y="0"/>
                        </a:cubicBezTo>
                        <a:cubicBezTo>
                          <a:pt x="784942" y="-21867"/>
                          <a:pt x="1005136" y="-22000"/>
                          <a:pt x="1160704" y="0"/>
                        </a:cubicBezTo>
                        <a:cubicBezTo>
                          <a:pt x="1316272" y="22000"/>
                          <a:pt x="1684165" y="28981"/>
                          <a:pt x="1962142" y="0"/>
                        </a:cubicBezTo>
                        <a:cubicBezTo>
                          <a:pt x="2240119" y="-28981"/>
                          <a:pt x="2464443" y="-20435"/>
                          <a:pt x="2597765" y="0"/>
                        </a:cubicBezTo>
                        <a:cubicBezTo>
                          <a:pt x="2731087" y="20435"/>
                          <a:pt x="2967098" y="14506"/>
                          <a:pt x="3233389" y="0"/>
                        </a:cubicBezTo>
                        <a:cubicBezTo>
                          <a:pt x="3499680" y="-14506"/>
                          <a:pt x="3720048" y="22393"/>
                          <a:pt x="4034827" y="0"/>
                        </a:cubicBezTo>
                        <a:cubicBezTo>
                          <a:pt x="4349606" y="-22393"/>
                          <a:pt x="4496426" y="4350"/>
                          <a:pt x="4615179" y="0"/>
                        </a:cubicBezTo>
                        <a:cubicBezTo>
                          <a:pt x="4733932" y="-4350"/>
                          <a:pt x="5273026" y="23807"/>
                          <a:pt x="5527160" y="0"/>
                        </a:cubicBezTo>
                        <a:cubicBezTo>
                          <a:pt x="5554816" y="273285"/>
                          <a:pt x="5535777" y="458461"/>
                          <a:pt x="5527160" y="576997"/>
                        </a:cubicBezTo>
                        <a:cubicBezTo>
                          <a:pt x="5258393" y="585988"/>
                          <a:pt x="5097673" y="586954"/>
                          <a:pt x="4946808" y="576997"/>
                        </a:cubicBezTo>
                        <a:cubicBezTo>
                          <a:pt x="4795943" y="567040"/>
                          <a:pt x="4486177" y="566192"/>
                          <a:pt x="4255913" y="576997"/>
                        </a:cubicBezTo>
                        <a:cubicBezTo>
                          <a:pt x="4025649" y="587802"/>
                          <a:pt x="3770880" y="583804"/>
                          <a:pt x="3620290" y="576997"/>
                        </a:cubicBezTo>
                        <a:cubicBezTo>
                          <a:pt x="3469700" y="570190"/>
                          <a:pt x="3098370" y="595496"/>
                          <a:pt x="2818852" y="576997"/>
                        </a:cubicBezTo>
                        <a:cubicBezTo>
                          <a:pt x="2539334" y="558498"/>
                          <a:pt x="2355666" y="593921"/>
                          <a:pt x="2017413" y="576997"/>
                        </a:cubicBezTo>
                        <a:cubicBezTo>
                          <a:pt x="1679160" y="560073"/>
                          <a:pt x="1562152" y="586247"/>
                          <a:pt x="1437062" y="576997"/>
                        </a:cubicBezTo>
                        <a:cubicBezTo>
                          <a:pt x="1311972" y="567747"/>
                          <a:pt x="1033767" y="546391"/>
                          <a:pt x="746167" y="576997"/>
                        </a:cubicBezTo>
                        <a:cubicBezTo>
                          <a:pt x="458567" y="607603"/>
                          <a:pt x="286741" y="570428"/>
                          <a:pt x="0" y="576997"/>
                        </a:cubicBezTo>
                        <a:cubicBezTo>
                          <a:pt x="8396" y="389686"/>
                          <a:pt x="-27551" y="217989"/>
                          <a:pt x="0" y="0"/>
                        </a:cubicBezTo>
                        <a:close/>
                      </a:path>
                    </a:pathLst>
                  </a:custGeom>
                  <ask:type>
                    <ask:lineSketchNone/>
                  </ask:type>
                </ask:lineSketchStyleProps>
              </a:ext>
            </a:extLst>
          </a:ln>
        </p:spPr>
        <p:txBody>
          <a:bodyPr anchor="ctr">
            <a:normAutofit/>
          </a:bodyPr>
          <a:lstStyle>
            <a:lvl1pPr algn="ctr">
              <a:buNone/>
              <a:defRPr sz="2400" spc="600">
                <a:latin typeface="Century Schoolbook" panose="02040604050505020304" pitchFamily="18" charset="0"/>
              </a:defRPr>
            </a:lvl1pPr>
          </a:lstStyle>
          <a:p>
            <a:r>
              <a:rPr lang="en-US"/>
              <a:t>HEADLINE OR SUBJECT</a:t>
            </a:r>
          </a:p>
          <a:p>
            <a:r>
              <a:rPr lang="en-US"/>
              <a:t>ALL CAPS</a:t>
            </a:r>
          </a:p>
        </p:txBody>
      </p:sp>
    </p:spTree>
    <p:extLst>
      <p:ext uri="{BB962C8B-B14F-4D97-AF65-F5344CB8AC3E}">
        <p14:creationId xmlns:p14="http://schemas.microsoft.com/office/powerpoint/2010/main" val="32119180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and Righ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11F2C-2D12-C247-A121-AAFEB476037C}"/>
              </a:ext>
            </a:extLst>
          </p:cNvPr>
          <p:cNvSpPr>
            <a:spLocks noGrp="1"/>
          </p:cNvSpPr>
          <p:nvPr>
            <p:ph type="title" hasCustomPrompt="1"/>
          </p:nvPr>
        </p:nvSpPr>
        <p:spPr>
          <a:xfrm>
            <a:off x="521158" y="596349"/>
            <a:ext cx="6297085" cy="1300586"/>
          </a:xfrm>
          <a:solidFill>
            <a:schemeClr val="bg1">
              <a:alpha val="36000"/>
            </a:schemeClr>
          </a:solidFill>
          <a:ln w="38100">
            <a:solidFill>
              <a:schemeClr val="accent1"/>
            </a:solidFill>
          </a:ln>
        </p:spPr>
        <p:txBody>
          <a:bodyPr wrap="none" lIns="274320" tIns="182880" rIns="274320" bIns="91440">
            <a:noAutofit/>
          </a:bodyPr>
          <a:lstStyle>
            <a:lvl1pPr algn="ctr">
              <a:defRPr/>
            </a:lvl1pPr>
          </a:lstStyle>
          <a:p>
            <a:r>
              <a:rPr lang="en-US"/>
              <a:t>HEADLINE – ARIAL BLACK</a:t>
            </a:r>
            <a:br>
              <a:rPr lang="en-US"/>
            </a:br>
            <a:r>
              <a:rPr lang="en-US"/>
              <a:t> 24-18 PT, 1 or 2 LINES</a:t>
            </a:r>
          </a:p>
        </p:txBody>
      </p:sp>
      <p:sp>
        <p:nvSpPr>
          <p:cNvPr id="3" name="Content Placeholder 2">
            <a:extLst>
              <a:ext uri="{FF2B5EF4-FFF2-40B4-BE49-F238E27FC236}">
                <a16:creationId xmlns:a16="http://schemas.microsoft.com/office/drawing/2014/main" id="{068337AE-F140-5542-9056-F89DEB621865}"/>
              </a:ext>
            </a:extLst>
          </p:cNvPr>
          <p:cNvSpPr>
            <a:spLocks noGrp="1"/>
          </p:cNvSpPr>
          <p:nvPr>
            <p:ph idx="1"/>
          </p:nvPr>
        </p:nvSpPr>
        <p:spPr>
          <a:xfrm>
            <a:off x="835378" y="2266122"/>
            <a:ext cx="5734755" cy="3438939"/>
          </a:xfrm>
        </p:spPr>
        <p:txBody>
          <a:bodyPr l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984E5678-EEBF-2943-AC85-646701F551EE}"/>
              </a:ext>
            </a:extLst>
          </p:cNvPr>
          <p:cNvSpPr>
            <a:spLocks noGrp="1"/>
          </p:cNvSpPr>
          <p:nvPr>
            <p:ph type="pic" sz="quarter" idx="14" hasCustomPrompt="1"/>
          </p:nvPr>
        </p:nvSpPr>
        <p:spPr>
          <a:xfrm>
            <a:off x="7284441" y="1"/>
            <a:ext cx="4907559" cy="6062870"/>
          </a:xfrm>
          <a:solidFill>
            <a:schemeClr val="bg2">
              <a:lumMod val="90000"/>
            </a:schemeClr>
          </a:solidFill>
        </p:spPr>
        <p:txBody>
          <a:bodyPr anchor="ctr"/>
          <a:lstStyle>
            <a:lvl1pPr algn="ctr">
              <a:buNone/>
              <a:defRPr sz="1600"/>
            </a:lvl1pPr>
          </a:lstStyle>
          <a:p>
            <a:r>
              <a:rPr lang="en-US"/>
              <a:t>Add Photo Here</a:t>
            </a:r>
          </a:p>
        </p:txBody>
      </p:sp>
    </p:spTree>
    <p:extLst>
      <p:ext uri="{BB962C8B-B14F-4D97-AF65-F5344CB8AC3E}">
        <p14:creationId xmlns:p14="http://schemas.microsoft.com/office/powerpoint/2010/main" val="4204318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and Photo with Descripti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B0497A-66BF-624E-8AB6-0BB03BC6E797}"/>
              </a:ext>
            </a:extLst>
          </p:cNvPr>
          <p:cNvSpPr/>
          <p:nvPr userDrawn="1"/>
        </p:nvSpPr>
        <p:spPr>
          <a:xfrm>
            <a:off x="7076662" y="4287751"/>
            <a:ext cx="5115338" cy="17630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8337AE-F140-5542-9056-F89DEB621865}"/>
              </a:ext>
            </a:extLst>
          </p:cNvPr>
          <p:cNvSpPr>
            <a:spLocks noGrp="1"/>
          </p:cNvSpPr>
          <p:nvPr>
            <p:ph idx="1"/>
          </p:nvPr>
        </p:nvSpPr>
        <p:spPr>
          <a:xfrm>
            <a:off x="835379" y="2178756"/>
            <a:ext cx="5452532" cy="3455925"/>
          </a:xfrm>
        </p:spPr>
        <p:txBody>
          <a:bodyPr l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3">
            <a:extLst>
              <a:ext uri="{FF2B5EF4-FFF2-40B4-BE49-F238E27FC236}">
                <a16:creationId xmlns:a16="http://schemas.microsoft.com/office/drawing/2014/main" id="{7B5B99D5-4B65-E94A-BD73-F9E966B01F1E}"/>
              </a:ext>
            </a:extLst>
          </p:cNvPr>
          <p:cNvSpPr>
            <a:spLocks noGrp="1"/>
          </p:cNvSpPr>
          <p:nvPr>
            <p:ph type="pic" sz="quarter" idx="14" hasCustomPrompt="1"/>
          </p:nvPr>
        </p:nvSpPr>
        <p:spPr>
          <a:xfrm>
            <a:off x="7076662" y="0"/>
            <a:ext cx="5115338" cy="4287751"/>
          </a:xfrm>
          <a:solidFill>
            <a:schemeClr val="bg2"/>
          </a:solidFill>
        </p:spPr>
        <p:txBody>
          <a:bodyPr anchor="ctr"/>
          <a:lstStyle>
            <a:lvl1pPr algn="ctr">
              <a:buNone/>
              <a:defRPr sz="1600"/>
            </a:lvl1pPr>
          </a:lstStyle>
          <a:p>
            <a:r>
              <a:rPr lang="en-US"/>
              <a:t>Add Photo Here</a:t>
            </a:r>
          </a:p>
        </p:txBody>
      </p:sp>
      <p:sp>
        <p:nvSpPr>
          <p:cNvPr id="18" name="Text Placeholder 17">
            <a:extLst>
              <a:ext uri="{FF2B5EF4-FFF2-40B4-BE49-F238E27FC236}">
                <a16:creationId xmlns:a16="http://schemas.microsoft.com/office/drawing/2014/main" id="{D0B52A7F-9035-FF4C-BF6E-94AF2C0D6B5F}"/>
              </a:ext>
            </a:extLst>
          </p:cNvPr>
          <p:cNvSpPr>
            <a:spLocks noGrp="1"/>
          </p:cNvSpPr>
          <p:nvPr>
            <p:ph type="body" sz="quarter" idx="15" hasCustomPrompt="1"/>
          </p:nvPr>
        </p:nvSpPr>
        <p:spPr>
          <a:xfrm>
            <a:off x="7243970" y="4584357"/>
            <a:ext cx="4780721" cy="1050324"/>
          </a:xfrm>
        </p:spPr>
        <p:txBody>
          <a:bodyPr>
            <a:noAutofit/>
          </a:bodyPr>
          <a:lstStyle>
            <a:lvl1pPr algn="ctr">
              <a:buNone/>
              <a:defRPr sz="1800" i="1">
                <a:latin typeface="Century Schoolbook" panose="02040604050505020304" pitchFamily="18" charset="0"/>
              </a:defRPr>
            </a:lvl1pPr>
            <a:lvl2pPr algn="ctr">
              <a:buNone/>
              <a:defRPr sz="2000" i="1">
                <a:latin typeface="Century Schoolbook" panose="02040604050505020304" pitchFamily="18" charset="0"/>
              </a:defRPr>
            </a:lvl2pPr>
            <a:lvl3pPr algn="ctr">
              <a:buNone/>
              <a:defRPr sz="1800" i="1">
                <a:latin typeface="Century Schoolbook" panose="02040604050505020304" pitchFamily="18" charset="0"/>
              </a:defRPr>
            </a:lvl3pPr>
            <a:lvl4pPr algn="ctr">
              <a:buNone/>
              <a:defRPr sz="1600" i="1">
                <a:latin typeface="Century Schoolbook" panose="02040604050505020304" pitchFamily="18" charset="0"/>
              </a:defRPr>
            </a:lvl4pPr>
            <a:lvl5pPr algn="ctr">
              <a:buNone/>
              <a:defRPr sz="1600" i="1">
                <a:latin typeface="Century Schoolbook" panose="02040604050505020304" pitchFamily="18" charset="0"/>
              </a:defRPr>
            </a:lvl5pPr>
          </a:lstStyle>
          <a:p>
            <a:pPr lvl="0"/>
            <a:r>
              <a:rPr lang="en-US"/>
              <a:t>Copy, photo description or </a:t>
            </a:r>
            <a:br>
              <a:rPr lang="en-US"/>
            </a:br>
            <a:r>
              <a:rPr lang="en-US"/>
              <a:t>additional text goes here.</a:t>
            </a:r>
          </a:p>
        </p:txBody>
      </p:sp>
      <p:sp>
        <p:nvSpPr>
          <p:cNvPr id="9" name="Title 1">
            <a:extLst>
              <a:ext uri="{FF2B5EF4-FFF2-40B4-BE49-F238E27FC236}">
                <a16:creationId xmlns:a16="http://schemas.microsoft.com/office/drawing/2014/main" id="{E27C477B-5F42-1F4C-88A2-38DB1D3FB216}"/>
              </a:ext>
            </a:extLst>
          </p:cNvPr>
          <p:cNvSpPr>
            <a:spLocks noGrp="1"/>
          </p:cNvSpPr>
          <p:nvPr>
            <p:ph type="title" hasCustomPrompt="1"/>
          </p:nvPr>
        </p:nvSpPr>
        <p:spPr>
          <a:xfrm>
            <a:off x="521158" y="596349"/>
            <a:ext cx="6026399" cy="1300586"/>
          </a:xfrm>
          <a:solidFill>
            <a:schemeClr val="bg1">
              <a:alpha val="36000"/>
            </a:schemeClr>
          </a:solidFill>
          <a:ln w="38100">
            <a:solidFill>
              <a:schemeClr val="accent1"/>
            </a:solidFill>
          </a:ln>
        </p:spPr>
        <p:txBody>
          <a:bodyPr wrap="none" lIns="274320" tIns="182880" rIns="274320" bIns="91440">
            <a:noAutofit/>
          </a:bodyPr>
          <a:lstStyle>
            <a:lvl1pPr algn="ctr">
              <a:defRPr/>
            </a:lvl1pPr>
          </a:lstStyle>
          <a:p>
            <a:r>
              <a:rPr lang="en-US"/>
              <a:t>HEADLINE – ARIAL BLACK</a:t>
            </a:r>
            <a:br>
              <a:rPr lang="en-US"/>
            </a:br>
            <a:r>
              <a:rPr lang="en-US"/>
              <a:t> 24-18 PT, 1 or 2 LINES</a:t>
            </a:r>
          </a:p>
        </p:txBody>
      </p:sp>
    </p:spTree>
    <p:extLst>
      <p:ext uri="{BB962C8B-B14F-4D97-AF65-F5344CB8AC3E}">
        <p14:creationId xmlns:p14="http://schemas.microsoft.com/office/powerpoint/2010/main" val="30114404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1BB17B6-49DA-154F-922D-E9BBADEF3FD6}"/>
              </a:ext>
            </a:extLst>
          </p:cNvPr>
          <p:cNvSpPr>
            <a:spLocks noGrp="1"/>
          </p:cNvSpPr>
          <p:nvPr>
            <p:ph idx="1"/>
          </p:nvPr>
        </p:nvSpPr>
        <p:spPr>
          <a:xfrm>
            <a:off x="914400" y="2038866"/>
            <a:ext cx="10295467" cy="3620529"/>
          </a:xfrm>
        </p:spPr>
        <p:txBody>
          <a:bodyPr l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B089E52E-ED70-E54C-8DCA-7248E661CD00}"/>
              </a:ext>
            </a:extLst>
          </p:cNvPr>
          <p:cNvSpPr>
            <a:spLocks noGrp="1"/>
          </p:cNvSpPr>
          <p:nvPr>
            <p:ph type="title" hasCustomPrompt="1"/>
          </p:nvPr>
        </p:nvSpPr>
        <p:spPr>
          <a:xfrm>
            <a:off x="521158" y="596349"/>
            <a:ext cx="11106550" cy="1300586"/>
          </a:xfrm>
          <a:solidFill>
            <a:schemeClr val="bg1">
              <a:alpha val="36000"/>
            </a:schemeClr>
          </a:solidFill>
          <a:ln w="38100">
            <a:solidFill>
              <a:schemeClr val="accent1"/>
            </a:solidFill>
          </a:ln>
        </p:spPr>
        <p:txBody>
          <a:bodyPr wrap="none" lIns="274320" tIns="182880" rIns="274320" bIns="91440">
            <a:noAutofit/>
          </a:bodyPr>
          <a:lstStyle>
            <a:lvl1pPr algn="ctr">
              <a:defRPr/>
            </a:lvl1pPr>
          </a:lstStyle>
          <a:p>
            <a:r>
              <a:rPr lang="en-US"/>
              <a:t>HEADLINE – ARIAL BLACK</a:t>
            </a:r>
            <a:br>
              <a:rPr lang="en-US"/>
            </a:br>
            <a:r>
              <a:rPr lang="en-US"/>
              <a:t> 24-18 PT, 1 or 2 LINES</a:t>
            </a:r>
          </a:p>
        </p:txBody>
      </p:sp>
    </p:spTree>
    <p:extLst>
      <p:ext uri="{BB962C8B-B14F-4D97-AF65-F5344CB8AC3E}">
        <p14:creationId xmlns:p14="http://schemas.microsoft.com/office/powerpoint/2010/main" val="2835529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and 2 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8337AE-F140-5542-9056-F89DEB621865}"/>
              </a:ext>
            </a:extLst>
          </p:cNvPr>
          <p:cNvSpPr>
            <a:spLocks noGrp="1"/>
          </p:cNvSpPr>
          <p:nvPr>
            <p:ph idx="1"/>
          </p:nvPr>
        </p:nvSpPr>
        <p:spPr>
          <a:xfrm>
            <a:off x="970843" y="2038866"/>
            <a:ext cx="4952879" cy="3731740"/>
          </a:xfrm>
        </p:spPr>
        <p:txBody>
          <a:bodyPr l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14CED94-0252-0A49-886C-9B9683F25B10}"/>
              </a:ext>
            </a:extLst>
          </p:cNvPr>
          <p:cNvSpPr>
            <a:spLocks noGrp="1"/>
          </p:cNvSpPr>
          <p:nvPr>
            <p:ph idx="10"/>
          </p:nvPr>
        </p:nvSpPr>
        <p:spPr>
          <a:xfrm>
            <a:off x="6316750" y="2043523"/>
            <a:ext cx="4952879" cy="3731740"/>
          </a:xfrm>
        </p:spPr>
        <p:txBody>
          <a:bodyPr l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39B5C6E3-5287-4745-AAF8-620E3C84967C}"/>
              </a:ext>
            </a:extLst>
          </p:cNvPr>
          <p:cNvSpPr>
            <a:spLocks noGrp="1"/>
          </p:cNvSpPr>
          <p:nvPr>
            <p:ph type="title" hasCustomPrompt="1"/>
          </p:nvPr>
        </p:nvSpPr>
        <p:spPr>
          <a:xfrm>
            <a:off x="521158" y="596349"/>
            <a:ext cx="11106550" cy="1300586"/>
          </a:xfrm>
          <a:solidFill>
            <a:schemeClr val="bg1">
              <a:alpha val="36000"/>
            </a:schemeClr>
          </a:solidFill>
          <a:ln w="38100">
            <a:solidFill>
              <a:schemeClr val="accent1"/>
            </a:solidFill>
          </a:ln>
        </p:spPr>
        <p:txBody>
          <a:bodyPr wrap="none" lIns="274320" tIns="182880" rIns="274320" bIns="91440">
            <a:noAutofit/>
          </a:bodyPr>
          <a:lstStyle>
            <a:lvl1pPr algn="ctr">
              <a:defRPr/>
            </a:lvl1pPr>
          </a:lstStyle>
          <a:p>
            <a:r>
              <a:rPr lang="en-US"/>
              <a:t>HEADLINE – ARIAL BLACK – 24-18 PT</a:t>
            </a:r>
            <a:br>
              <a:rPr lang="en-US"/>
            </a:br>
            <a:r>
              <a:rPr lang="en-US"/>
              <a:t>1 or 2 LINES</a:t>
            </a:r>
          </a:p>
        </p:txBody>
      </p:sp>
    </p:spTree>
    <p:extLst>
      <p:ext uri="{BB962C8B-B14F-4D97-AF65-F5344CB8AC3E}">
        <p14:creationId xmlns:p14="http://schemas.microsoft.com/office/powerpoint/2010/main" val="2416253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2 Sections +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7FD774-94F9-3B41-BB91-BEE1ACFF72A4}"/>
              </a:ext>
            </a:extLst>
          </p:cNvPr>
          <p:cNvSpPr>
            <a:spLocks noGrp="1"/>
          </p:cNvSpPr>
          <p:nvPr>
            <p:ph type="body" idx="1"/>
          </p:nvPr>
        </p:nvSpPr>
        <p:spPr>
          <a:xfrm>
            <a:off x="775445" y="2170548"/>
            <a:ext cx="502096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68E34D-6966-D644-B2E6-D8BB46EABA71}"/>
              </a:ext>
            </a:extLst>
          </p:cNvPr>
          <p:cNvSpPr>
            <a:spLocks noGrp="1"/>
          </p:cNvSpPr>
          <p:nvPr>
            <p:ph sz="half" idx="2"/>
          </p:nvPr>
        </p:nvSpPr>
        <p:spPr>
          <a:xfrm>
            <a:off x="775445" y="3024278"/>
            <a:ext cx="5020962" cy="2720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E03B69-5E2D-3B47-BB01-AFBE3BD6B2C2}"/>
              </a:ext>
            </a:extLst>
          </p:cNvPr>
          <p:cNvSpPr>
            <a:spLocks noGrp="1"/>
          </p:cNvSpPr>
          <p:nvPr>
            <p:ph type="body" sz="quarter" idx="3"/>
          </p:nvPr>
        </p:nvSpPr>
        <p:spPr>
          <a:xfrm>
            <a:off x="6096000" y="2170548"/>
            <a:ext cx="522372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F5DDA1-02B1-3341-9D80-8DF498B6B82C}"/>
              </a:ext>
            </a:extLst>
          </p:cNvPr>
          <p:cNvSpPr>
            <a:spLocks noGrp="1"/>
          </p:cNvSpPr>
          <p:nvPr>
            <p:ph sz="quarter" idx="4"/>
          </p:nvPr>
        </p:nvSpPr>
        <p:spPr>
          <a:xfrm>
            <a:off x="6096000" y="3024279"/>
            <a:ext cx="5223721" cy="2720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a:extLst>
              <a:ext uri="{FF2B5EF4-FFF2-40B4-BE49-F238E27FC236}">
                <a16:creationId xmlns:a16="http://schemas.microsoft.com/office/drawing/2014/main" id="{41667261-CE17-454D-BF69-CD38BD494587}"/>
              </a:ext>
            </a:extLst>
          </p:cNvPr>
          <p:cNvSpPr>
            <a:spLocks noGrp="1"/>
          </p:cNvSpPr>
          <p:nvPr>
            <p:ph type="title" hasCustomPrompt="1"/>
          </p:nvPr>
        </p:nvSpPr>
        <p:spPr>
          <a:xfrm>
            <a:off x="521158" y="596349"/>
            <a:ext cx="11106550" cy="1300586"/>
          </a:xfrm>
          <a:solidFill>
            <a:schemeClr val="bg1">
              <a:alpha val="36000"/>
            </a:schemeClr>
          </a:solidFill>
          <a:ln w="38100">
            <a:solidFill>
              <a:schemeClr val="accent1"/>
            </a:solidFill>
          </a:ln>
        </p:spPr>
        <p:txBody>
          <a:bodyPr wrap="none" lIns="274320" tIns="182880" rIns="274320" bIns="91440">
            <a:noAutofit/>
          </a:bodyPr>
          <a:lstStyle>
            <a:lvl1pPr algn="ctr">
              <a:defRPr/>
            </a:lvl1pPr>
          </a:lstStyle>
          <a:p>
            <a:r>
              <a:rPr lang="en-US"/>
              <a:t>HEADLINE – ARIAL BLACK – 24-18 PT</a:t>
            </a:r>
            <a:br>
              <a:rPr lang="en-US"/>
            </a:br>
            <a:r>
              <a:rPr lang="en-US"/>
              <a:t>1 or 2 LINES</a:t>
            </a:r>
          </a:p>
        </p:txBody>
      </p:sp>
    </p:spTree>
    <p:extLst>
      <p:ext uri="{BB962C8B-B14F-4D97-AF65-F5344CB8AC3E}">
        <p14:creationId xmlns:p14="http://schemas.microsoft.com/office/powerpoint/2010/main" val="20966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ft Photo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8A6134-BBCE-5244-B23B-10C563756570}"/>
              </a:ext>
            </a:extLst>
          </p:cNvPr>
          <p:cNvSpPr>
            <a:spLocks noGrp="1"/>
          </p:cNvSpPr>
          <p:nvPr>
            <p:ph idx="1"/>
          </p:nvPr>
        </p:nvSpPr>
        <p:spPr>
          <a:xfrm>
            <a:off x="5467394" y="797169"/>
            <a:ext cx="6150175" cy="4671079"/>
          </a:xfrm>
          <a:ln w="38100">
            <a:solidFill>
              <a:schemeClr val="accent1"/>
            </a:solidFill>
          </a:ln>
        </p:spPr>
        <p:txBody>
          <a:bodyPr lIns="274320" tIns="274320" rIns="274320" bIns="274320">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11">
            <a:extLst>
              <a:ext uri="{FF2B5EF4-FFF2-40B4-BE49-F238E27FC236}">
                <a16:creationId xmlns:a16="http://schemas.microsoft.com/office/drawing/2014/main" id="{6728E0A9-E463-AD4D-B78B-F6E7C5E0A50E}"/>
              </a:ext>
            </a:extLst>
          </p:cNvPr>
          <p:cNvSpPr>
            <a:spLocks noGrp="1"/>
          </p:cNvSpPr>
          <p:nvPr>
            <p:ph type="pic" sz="quarter" idx="14" hasCustomPrompt="1"/>
          </p:nvPr>
        </p:nvSpPr>
        <p:spPr>
          <a:xfrm>
            <a:off x="0" y="1"/>
            <a:ext cx="4907559" cy="6062870"/>
          </a:xfrm>
          <a:solidFill>
            <a:schemeClr val="bg2">
              <a:lumMod val="90000"/>
            </a:schemeClr>
          </a:solidFill>
        </p:spPr>
        <p:txBody>
          <a:bodyPr anchor="ctr"/>
          <a:lstStyle>
            <a:lvl1pPr algn="ctr">
              <a:buNone/>
              <a:defRPr sz="1600"/>
            </a:lvl1pPr>
          </a:lstStyle>
          <a:p>
            <a:r>
              <a:rPr lang="en-US"/>
              <a:t>Add Photo Here</a:t>
            </a:r>
          </a:p>
        </p:txBody>
      </p:sp>
    </p:spTree>
    <p:extLst>
      <p:ext uri="{BB962C8B-B14F-4D97-AF65-F5344CB8AC3E}">
        <p14:creationId xmlns:p14="http://schemas.microsoft.com/office/powerpoint/2010/main" val="12732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66861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354833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0BFCDB25-E0C8-73ED-35CC-70FAAF65B5B9}"/>
              </a:ext>
            </a:extLst>
          </p:cNvPr>
          <p:cNvSpPr>
            <a:spLocks noGrp="1"/>
          </p:cNvSpPr>
          <p:nvPr>
            <p:ph type="dt" sz="half" idx="10"/>
          </p:nvPr>
        </p:nvSpPr>
        <p:spPr>
          <a:xfrm>
            <a:off x="6400800" y="6047667"/>
            <a:ext cx="1365326" cy="365125"/>
          </a:xfrm>
        </p:spPr>
        <p:txBody>
          <a:bodyPr/>
          <a:lstStyle/>
          <a:p>
            <a:fld id="{2E0C20EA-FF7A-4189-8D4F-592AE8C4E173}" type="datetime1">
              <a:rPr lang="en-US" smtClean="0"/>
              <a:t>6/27/2024</a:t>
            </a:fld>
            <a:endParaRPr lang="en-US"/>
          </a:p>
        </p:txBody>
      </p:sp>
      <p:sp>
        <p:nvSpPr>
          <p:cNvPr id="7" name="Footer Placeholder 4">
            <a:extLst>
              <a:ext uri="{FF2B5EF4-FFF2-40B4-BE49-F238E27FC236}">
                <a16:creationId xmlns:a16="http://schemas.microsoft.com/office/drawing/2014/main" id="{D0AA16AB-7AA3-C482-FAB9-5E2F9204B7CA}"/>
              </a:ext>
            </a:extLst>
          </p:cNvPr>
          <p:cNvSpPr>
            <a:spLocks noGrp="1"/>
          </p:cNvSpPr>
          <p:nvPr>
            <p:ph type="ftr" sz="quarter" idx="11"/>
          </p:nvPr>
        </p:nvSpPr>
        <p:spPr>
          <a:xfrm>
            <a:off x="7960659" y="6047667"/>
            <a:ext cx="2494878" cy="365125"/>
          </a:xfrm>
        </p:spPr>
        <p:txBody>
          <a:bodyPr/>
          <a:lstStyle/>
          <a:p>
            <a:endParaRPr lang="en-US"/>
          </a:p>
        </p:txBody>
      </p:sp>
      <p:sp>
        <p:nvSpPr>
          <p:cNvPr id="9" name="Slide Number Placeholder 5">
            <a:extLst>
              <a:ext uri="{FF2B5EF4-FFF2-40B4-BE49-F238E27FC236}">
                <a16:creationId xmlns:a16="http://schemas.microsoft.com/office/drawing/2014/main" id="{ED220B54-3FDF-70F3-12AB-3D22C45D6389}"/>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3837113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Photo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47638937-EBD2-1047-B14E-C0409FE092EA}"/>
              </a:ext>
            </a:extLst>
          </p:cNvPr>
          <p:cNvSpPr>
            <a:spLocks noGrp="1"/>
          </p:cNvSpPr>
          <p:nvPr>
            <p:ph type="body" sz="quarter" idx="14" hasCustomPrompt="1"/>
          </p:nvPr>
        </p:nvSpPr>
        <p:spPr>
          <a:xfrm>
            <a:off x="872538" y="4050550"/>
            <a:ext cx="3131723" cy="1782376"/>
          </a:xfrm>
        </p:spPr>
        <p:txBody>
          <a:bodyPr>
            <a:noAutofit/>
          </a:bodyPr>
          <a:lstStyle>
            <a:lvl1pPr marL="0" indent="0" algn="ctr">
              <a:buFont typeface="Arial" panose="020B0604020202020204" pitchFamily="34" charset="0"/>
              <a:buNone/>
              <a:defRPr sz="1800" b="0"/>
            </a:lvl1pPr>
            <a:lvl2pPr>
              <a:buNone/>
              <a:defRPr sz="1800"/>
            </a:lvl2pPr>
            <a:lvl3pPr>
              <a:buNone/>
              <a:defRPr sz="1600"/>
            </a:lvl3pPr>
            <a:lvl4pPr>
              <a:buNone/>
              <a:defRPr sz="1400"/>
            </a:lvl4pPr>
            <a:lvl5pPr>
              <a:buNone/>
              <a:defRPr sz="1400"/>
            </a:lvl5pPr>
          </a:lstStyle>
          <a:p>
            <a:pPr lvl="0"/>
            <a:r>
              <a:rPr lang="en-US"/>
              <a:t>Body copy or descriptive text goes here. </a:t>
            </a:r>
          </a:p>
          <a:p>
            <a:pPr lvl="0"/>
            <a:r>
              <a:rPr lang="en-US"/>
              <a:t>Arial 12-18 point font.</a:t>
            </a:r>
          </a:p>
        </p:txBody>
      </p:sp>
      <p:sp>
        <p:nvSpPr>
          <p:cNvPr id="7" name="Text Placeholder 11">
            <a:extLst>
              <a:ext uri="{FF2B5EF4-FFF2-40B4-BE49-F238E27FC236}">
                <a16:creationId xmlns:a16="http://schemas.microsoft.com/office/drawing/2014/main" id="{49EBF9E6-5FE2-914E-B247-11621405AB3B}"/>
              </a:ext>
            </a:extLst>
          </p:cNvPr>
          <p:cNvSpPr>
            <a:spLocks noGrp="1"/>
          </p:cNvSpPr>
          <p:nvPr>
            <p:ph type="body" sz="quarter" idx="15" hasCustomPrompt="1"/>
          </p:nvPr>
        </p:nvSpPr>
        <p:spPr>
          <a:xfrm>
            <a:off x="4530139" y="4050550"/>
            <a:ext cx="3131723" cy="1782376"/>
          </a:xfrm>
        </p:spPr>
        <p:txBody>
          <a:bodyPr>
            <a:noAutofit/>
          </a:bodyPr>
          <a:lstStyle>
            <a:lvl1pPr marL="0" indent="0" algn="ctr">
              <a:buFont typeface="Arial" panose="020B0604020202020204" pitchFamily="34" charset="0"/>
              <a:buNone/>
              <a:defRPr sz="1800" b="0"/>
            </a:lvl1pPr>
            <a:lvl2pPr>
              <a:buNone/>
              <a:defRPr sz="1800"/>
            </a:lvl2pPr>
            <a:lvl3pPr>
              <a:buNone/>
              <a:defRPr sz="1600"/>
            </a:lvl3pPr>
            <a:lvl4pPr>
              <a:buNone/>
              <a:defRPr sz="1400"/>
            </a:lvl4pPr>
            <a:lvl5pPr>
              <a:buNone/>
              <a:defRPr sz="1400"/>
            </a:lvl5pPr>
          </a:lstStyle>
          <a:p>
            <a:pPr lvl="0"/>
            <a:r>
              <a:rPr lang="en-US"/>
              <a:t>Body copy or descriptive text goes here. </a:t>
            </a:r>
          </a:p>
          <a:p>
            <a:pPr lvl="0"/>
            <a:r>
              <a:rPr lang="en-US"/>
              <a:t>Arial 12-18 point font.</a:t>
            </a:r>
          </a:p>
        </p:txBody>
      </p:sp>
      <p:sp>
        <p:nvSpPr>
          <p:cNvPr id="10" name="Picture Placeholder 9">
            <a:extLst>
              <a:ext uri="{FF2B5EF4-FFF2-40B4-BE49-F238E27FC236}">
                <a16:creationId xmlns:a16="http://schemas.microsoft.com/office/drawing/2014/main" id="{B06483D2-B8E5-5C4B-9A56-A25E85D7770A}"/>
              </a:ext>
            </a:extLst>
          </p:cNvPr>
          <p:cNvSpPr>
            <a:spLocks noGrp="1"/>
          </p:cNvSpPr>
          <p:nvPr>
            <p:ph type="pic" sz="quarter" idx="17" hasCustomPrompt="1"/>
          </p:nvPr>
        </p:nvSpPr>
        <p:spPr>
          <a:xfrm>
            <a:off x="873125" y="2007705"/>
            <a:ext cx="3130550" cy="2042973"/>
          </a:xfrm>
          <a:solidFill>
            <a:schemeClr val="bg2"/>
          </a:solidFill>
        </p:spPr>
        <p:txBody>
          <a:bodyPr anchor="ctr"/>
          <a:lstStyle>
            <a:lvl1pPr algn="ctr">
              <a:buNone/>
              <a:defRPr sz="1600"/>
            </a:lvl1pPr>
          </a:lstStyle>
          <a:p>
            <a:r>
              <a:rPr lang="en-US"/>
              <a:t>Add Photo Here</a:t>
            </a:r>
          </a:p>
        </p:txBody>
      </p:sp>
      <p:sp>
        <p:nvSpPr>
          <p:cNvPr id="11" name="Picture Placeholder 9">
            <a:extLst>
              <a:ext uri="{FF2B5EF4-FFF2-40B4-BE49-F238E27FC236}">
                <a16:creationId xmlns:a16="http://schemas.microsoft.com/office/drawing/2014/main" id="{7D8052CF-A938-044E-9577-5E3555FC5EE3}"/>
              </a:ext>
            </a:extLst>
          </p:cNvPr>
          <p:cNvSpPr>
            <a:spLocks noGrp="1"/>
          </p:cNvSpPr>
          <p:nvPr>
            <p:ph type="pic" sz="quarter" idx="18" hasCustomPrompt="1"/>
          </p:nvPr>
        </p:nvSpPr>
        <p:spPr>
          <a:xfrm>
            <a:off x="4530725" y="2007705"/>
            <a:ext cx="3130550" cy="2042973"/>
          </a:xfrm>
          <a:solidFill>
            <a:schemeClr val="bg2"/>
          </a:solidFill>
        </p:spPr>
        <p:txBody>
          <a:bodyPr anchor="ctr"/>
          <a:lstStyle>
            <a:lvl1pPr algn="ctr">
              <a:buNone/>
              <a:defRPr sz="1600"/>
            </a:lvl1pPr>
          </a:lstStyle>
          <a:p>
            <a:r>
              <a:rPr lang="en-US"/>
              <a:t>Add Photo Here</a:t>
            </a:r>
          </a:p>
        </p:txBody>
      </p:sp>
      <p:sp>
        <p:nvSpPr>
          <p:cNvPr id="13" name="Text Placeholder 11">
            <a:extLst>
              <a:ext uri="{FF2B5EF4-FFF2-40B4-BE49-F238E27FC236}">
                <a16:creationId xmlns:a16="http://schemas.microsoft.com/office/drawing/2014/main" id="{5FD5856C-5441-F140-9678-54DD4C473BEE}"/>
              </a:ext>
            </a:extLst>
          </p:cNvPr>
          <p:cNvSpPr>
            <a:spLocks noGrp="1"/>
          </p:cNvSpPr>
          <p:nvPr>
            <p:ph type="body" sz="quarter" idx="19" hasCustomPrompt="1"/>
          </p:nvPr>
        </p:nvSpPr>
        <p:spPr>
          <a:xfrm>
            <a:off x="8187739" y="4050550"/>
            <a:ext cx="3131723" cy="1782376"/>
          </a:xfrm>
        </p:spPr>
        <p:txBody>
          <a:bodyPr>
            <a:noAutofit/>
          </a:bodyPr>
          <a:lstStyle>
            <a:lvl1pPr marL="0" indent="0" algn="ctr">
              <a:buFont typeface="Arial" panose="020B0604020202020204" pitchFamily="34" charset="0"/>
              <a:buNone/>
              <a:defRPr sz="1800" b="0"/>
            </a:lvl1pPr>
            <a:lvl2pPr>
              <a:buNone/>
              <a:defRPr sz="1800"/>
            </a:lvl2pPr>
            <a:lvl3pPr>
              <a:buNone/>
              <a:defRPr sz="1600"/>
            </a:lvl3pPr>
            <a:lvl4pPr>
              <a:buNone/>
              <a:defRPr sz="1400"/>
            </a:lvl4pPr>
            <a:lvl5pPr>
              <a:buNone/>
              <a:defRPr sz="1400"/>
            </a:lvl5pPr>
          </a:lstStyle>
          <a:p>
            <a:pPr lvl="0"/>
            <a:r>
              <a:rPr lang="en-US"/>
              <a:t>Body copy or descriptive text goes here. </a:t>
            </a:r>
          </a:p>
          <a:p>
            <a:pPr lvl="0"/>
            <a:r>
              <a:rPr lang="en-US"/>
              <a:t>Arial 12-18 point font.</a:t>
            </a:r>
          </a:p>
        </p:txBody>
      </p:sp>
      <p:sp>
        <p:nvSpPr>
          <p:cNvPr id="14" name="Picture Placeholder 9">
            <a:extLst>
              <a:ext uri="{FF2B5EF4-FFF2-40B4-BE49-F238E27FC236}">
                <a16:creationId xmlns:a16="http://schemas.microsoft.com/office/drawing/2014/main" id="{A8EC7ABC-5C1C-0D47-A9AC-A118DA67CB0E}"/>
              </a:ext>
            </a:extLst>
          </p:cNvPr>
          <p:cNvSpPr>
            <a:spLocks noGrp="1"/>
          </p:cNvSpPr>
          <p:nvPr>
            <p:ph type="pic" sz="quarter" idx="20" hasCustomPrompt="1"/>
          </p:nvPr>
        </p:nvSpPr>
        <p:spPr>
          <a:xfrm>
            <a:off x="8188325" y="2007705"/>
            <a:ext cx="3130550" cy="2042973"/>
          </a:xfrm>
          <a:solidFill>
            <a:schemeClr val="bg2"/>
          </a:solidFill>
        </p:spPr>
        <p:txBody>
          <a:bodyPr anchor="ctr"/>
          <a:lstStyle>
            <a:lvl1pPr algn="ctr">
              <a:buNone/>
              <a:defRPr sz="1600"/>
            </a:lvl1pPr>
          </a:lstStyle>
          <a:p>
            <a:r>
              <a:rPr lang="en-US"/>
              <a:t>Add Photo Here</a:t>
            </a:r>
          </a:p>
        </p:txBody>
      </p:sp>
      <p:sp>
        <p:nvSpPr>
          <p:cNvPr id="12" name="Title 1">
            <a:extLst>
              <a:ext uri="{FF2B5EF4-FFF2-40B4-BE49-F238E27FC236}">
                <a16:creationId xmlns:a16="http://schemas.microsoft.com/office/drawing/2014/main" id="{3E0752E4-D6F3-524D-86EF-6C86CB1729C6}"/>
              </a:ext>
            </a:extLst>
          </p:cNvPr>
          <p:cNvSpPr>
            <a:spLocks noGrp="1"/>
          </p:cNvSpPr>
          <p:nvPr>
            <p:ph type="title" hasCustomPrompt="1"/>
          </p:nvPr>
        </p:nvSpPr>
        <p:spPr>
          <a:xfrm>
            <a:off x="521158" y="469983"/>
            <a:ext cx="11106550" cy="1300586"/>
          </a:xfrm>
          <a:solidFill>
            <a:schemeClr val="bg1">
              <a:alpha val="36000"/>
            </a:schemeClr>
          </a:solidFill>
          <a:ln w="38100">
            <a:solidFill>
              <a:schemeClr val="accent1"/>
            </a:solidFill>
          </a:ln>
        </p:spPr>
        <p:txBody>
          <a:bodyPr wrap="none" lIns="274320" tIns="182880" rIns="274320" bIns="91440">
            <a:noAutofit/>
          </a:bodyPr>
          <a:lstStyle>
            <a:lvl1pPr algn="ctr">
              <a:defRPr/>
            </a:lvl1pPr>
          </a:lstStyle>
          <a:p>
            <a:r>
              <a:rPr lang="en-US"/>
              <a:t>HEADLINE – ARIAL BLACK</a:t>
            </a:r>
            <a:br>
              <a:rPr lang="en-US"/>
            </a:br>
            <a:r>
              <a:rPr lang="en-US"/>
              <a:t> 24-18 PT, 1 or 2 LINES</a:t>
            </a:r>
          </a:p>
        </p:txBody>
      </p:sp>
    </p:spTree>
    <p:extLst>
      <p:ext uri="{BB962C8B-B14F-4D97-AF65-F5344CB8AC3E}">
        <p14:creationId xmlns:p14="http://schemas.microsoft.com/office/powerpoint/2010/main" val="32618320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161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541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541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2E4C75C-0FC3-7C07-64BD-4A4DAF26836E}"/>
              </a:ext>
            </a:extLst>
          </p:cNvPr>
          <p:cNvSpPr>
            <a:spLocks noGrp="1"/>
          </p:cNvSpPr>
          <p:nvPr>
            <p:ph type="dt" sz="half" idx="10"/>
          </p:nvPr>
        </p:nvSpPr>
        <p:spPr>
          <a:xfrm>
            <a:off x="6400800" y="6047667"/>
            <a:ext cx="1365326" cy="365125"/>
          </a:xfrm>
        </p:spPr>
        <p:txBody>
          <a:bodyPr/>
          <a:lstStyle/>
          <a:p>
            <a:fld id="{2E0C20EA-FF7A-4189-8D4F-592AE8C4E173}" type="datetime1">
              <a:rPr lang="en-US" smtClean="0"/>
              <a:t>6/27/2024</a:t>
            </a:fld>
            <a:endParaRPr lang="en-US"/>
          </a:p>
        </p:txBody>
      </p:sp>
      <p:sp>
        <p:nvSpPr>
          <p:cNvPr id="8" name="Footer Placeholder 4">
            <a:extLst>
              <a:ext uri="{FF2B5EF4-FFF2-40B4-BE49-F238E27FC236}">
                <a16:creationId xmlns:a16="http://schemas.microsoft.com/office/drawing/2014/main" id="{ACD2D664-47EE-4022-E44C-E9446A0DDC8A}"/>
              </a:ext>
            </a:extLst>
          </p:cNvPr>
          <p:cNvSpPr>
            <a:spLocks noGrp="1"/>
          </p:cNvSpPr>
          <p:nvPr>
            <p:ph type="ftr" sz="quarter" idx="11"/>
          </p:nvPr>
        </p:nvSpPr>
        <p:spPr>
          <a:xfrm>
            <a:off x="7960659" y="6047667"/>
            <a:ext cx="2494878" cy="365125"/>
          </a:xfrm>
        </p:spPr>
        <p:txBody>
          <a:bodyPr/>
          <a:lstStyle/>
          <a:p>
            <a:endParaRPr lang="en-US"/>
          </a:p>
        </p:txBody>
      </p:sp>
      <p:sp>
        <p:nvSpPr>
          <p:cNvPr id="10" name="Slide Number Placeholder 5">
            <a:extLst>
              <a:ext uri="{FF2B5EF4-FFF2-40B4-BE49-F238E27FC236}">
                <a16:creationId xmlns:a16="http://schemas.microsoft.com/office/drawing/2014/main" id="{F8EF674D-F4D8-78E1-E5FE-6884A5915B57}"/>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4201670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2871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2871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319F9E02-FA5C-F814-46C5-293F48C7BAD9}"/>
              </a:ext>
            </a:extLst>
          </p:cNvPr>
          <p:cNvSpPr>
            <a:spLocks noGrp="1"/>
          </p:cNvSpPr>
          <p:nvPr>
            <p:ph type="dt" sz="half" idx="10"/>
          </p:nvPr>
        </p:nvSpPr>
        <p:spPr>
          <a:xfrm>
            <a:off x="6400800" y="6047667"/>
            <a:ext cx="1365326" cy="365125"/>
          </a:xfrm>
        </p:spPr>
        <p:txBody>
          <a:bodyPr/>
          <a:lstStyle/>
          <a:p>
            <a:fld id="{2E0C20EA-FF7A-4189-8D4F-592AE8C4E173}" type="datetime1">
              <a:rPr lang="en-US" smtClean="0"/>
              <a:t>6/27/2024</a:t>
            </a:fld>
            <a:endParaRPr lang="en-US"/>
          </a:p>
        </p:txBody>
      </p:sp>
      <p:sp>
        <p:nvSpPr>
          <p:cNvPr id="10" name="Footer Placeholder 4">
            <a:extLst>
              <a:ext uri="{FF2B5EF4-FFF2-40B4-BE49-F238E27FC236}">
                <a16:creationId xmlns:a16="http://schemas.microsoft.com/office/drawing/2014/main" id="{714F1EA7-AAAA-E842-F8B9-223D0FDDAED8}"/>
              </a:ext>
            </a:extLst>
          </p:cNvPr>
          <p:cNvSpPr>
            <a:spLocks noGrp="1"/>
          </p:cNvSpPr>
          <p:nvPr>
            <p:ph type="ftr" sz="quarter" idx="11"/>
          </p:nvPr>
        </p:nvSpPr>
        <p:spPr>
          <a:xfrm>
            <a:off x="7960659" y="6047667"/>
            <a:ext cx="2494878" cy="365125"/>
          </a:xfrm>
        </p:spPr>
        <p:txBody>
          <a:bodyPr/>
          <a:lstStyle/>
          <a:p>
            <a:endParaRPr lang="en-US"/>
          </a:p>
        </p:txBody>
      </p:sp>
      <p:sp>
        <p:nvSpPr>
          <p:cNvPr id="12" name="Slide Number Placeholder 5">
            <a:extLst>
              <a:ext uri="{FF2B5EF4-FFF2-40B4-BE49-F238E27FC236}">
                <a16:creationId xmlns:a16="http://schemas.microsoft.com/office/drawing/2014/main" id="{BED53176-E308-F96C-9440-52F65E630E26}"/>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1473830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95A8B13D-B72D-84A1-5242-6161B497F3A7}"/>
              </a:ext>
            </a:extLst>
          </p:cNvPr>
          <p:cNvSpPr>
            <a:spLocks noGrp="1"/>
          </p:cNvSpPr>
          <p:nvPr>
            <p:ph type="dt" sz="half" idx="10"/>
          </p:nvPr>
        </p:nvSpPr>
        <p:spPr>
          <a:xfrm>
            <a:off x="6400800" y="6047667"/>
            <a:ext cx="1365326" cy="365125"/>
          </a:xfrm>
        </p:spPr>
        <p:txBody>
          <a:bodyPr/>
          <a:lstStyle/>
          <a:p>
            <a:fld id="{2E0C20EA-FF7A-4189-8D4F-592AE8C4E173}" type="datetime1">
              <a:rPr lang="en-US" smtClean="0"/>
              <a:t>6/27/2024</a:t>
            </a:fld>
            <a:endParaRPr lang="en-US"/>
          </a:p>
        </p:txBody>
      </p:sp>
      <p:sp>
        <p:nvSpPr>
          <p:cNvPr id="6" name="Footer Placeholder 4">
            <a:extLst>
              <a:ext uri="{FF2B5EF4-FFF2-40B4-BE49-F238E27FC236}">
                <a16:creationId xmlns:a16="http://schemas.microsoft.com/office/drawing/2014/main" id="{9DB89EEC-6C9B-DF1C-E55E-5D91447F725B}"/>
              </a:ext>
            </a:extLst>
          </p:cNvPr>
          <p:cNvSpPr>
            <a:spLocks noGrp="1"/>
          </p:cNvSpPr>
          <p:nvPr>
            <p:ph type="ftr" sz="quarter" idx="11"/>
          </p:nvPr>
        </p:nvSpPr>
        <p:spPr>
          <a:xfrm>
            <a:off x="7960659" y="6047667"/>
            <a:ext cx="2494878" cy="365125"/>
          </a:xfrm>
        </p:spPr>
        <p:txBody>
          <a:bodyPr/>
          <a:lstStyle/>
          <a:p>
            <a:endParaRPr lang="en-US"/>
          </a:p>
        </p:txBody>
      </p:sp>
      <p:sp>
        <p:nvSpPr>
          <p:cNvPr id="8" name="Slide Number Placeholder 5">
            <a:extLst>
              <a:ext uri="{FF2B5EF4-FFF2-40B4-BE49-F238E27FC236}">
                <a16:creationId xmlns:a16="http://schemas.microsoft.com/office/drawing/2014/main" id="{B50A0AD2-B2A0-7DFD-CD38-413B96782091}"/>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117954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FE0924F3-9107-4B27-A238-A67E4B823817}" type="datetime1">
              <a:rPr lang="en-US" smtClean="0"/>
              <a:pPr/>
              <a:t>6/27/2024</a:t>
            </a:fld>
            <a:endParaRPr lang="en-US"/>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C6C19187-0210-4CC7-AE51-7FFB2AB55339}" type="slidenum">
              <a:rPr lang="en-US" smtClean="0"/>
              <a:pPr/>
              <a:t>‹#›</a:t>
            </a:fld>
            <a:endParaRPr lang="en-US"/>
          </a:p>
        </p:txBody>
      </p:sp>
    </p:spTree>
    <p:extLst>
      <p:ext uri="{BB962C8B-B14F-4D97-AF65-F5344CB8AC3E}">
        <p14:creationId xmlns:p14="http://schemas.microsoft.com/office/powerpoint/2010/main" val="4040666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7CD3461-A0FE-1E1D-5DF7-2B33A6D126FB}"/>
              </a:ext>
            </a:extLst>
          </p:cNvPr>
          <p:cNvSpPr>
            <a:spLocks noGrp="1"/>
          </p:cNvSpPr>
          <p:nvPr>
            <p:ph type="dt" sz="half" idx="10"/>
          </p:nvPr>
        </p:nvSpPr>
        <p:spPr>
          <a:xfrm>
            <a:off x="6400800" y="6047667"/>
            <a:ext cx="1365326" cy="365125"/>
          </a:xfrm>
        </p:spPr>
        <p:txBody>
          <a:bodyPr/>
          <a:lstStyle/>
          <a:p>
            <a:fld id="{2E0C20EA-FF7A-4189-8D4F-592AE8C4E173}" type="datetime1">
              <a:rPr lang="en-US" smtClean="0"/>
              <a:t>6/27/2024</a:t>
            </a:fld>
            <a:endParaRPr lang="en-US"/>
          </a:p>
        </p:txBody>
      </p:sp>
      <p:sp>
        <p:nvSpPr>
          <p:cNvPr id="5" name="Footer Placeholder 4">
            <a:extLst>
              <a:ext uri="{FF2B5EF4-FFF2-40B4-BE49-F238E27FC236}">
                <a16:creationId xmlns:a16="http://schemas.microsoft.com/office/drawing/2014/main" id="{9688055A-B14C-27C4-5FC3-0D8373211C7A}"/>
              </a:ext>
            </a:extLst>
          </p:cNvPr>
          <p:cNvSpPr>
            <a:spLocks noGrp="1"/>
          </p:cNvSpPr>
          <p:nvPr>
            <p:ph type="ftr" sz="quarter" idx="11"/>
          </p:nvPr>
        </p:nvSpPr>
        <p:spPr>
          <a:xfrm>
            <a:off x="7960659" y="6047667"/>
            <a:ext cx="2494878" cy="365125"/>
          </a:xfrm>
        </p:spPr>
        <p:txBody>
          <a:bodyPr/>
          <a:lstStyle/>
          <a:p>
            <a:endParaRPr lang="en-US"/>
          </a:p>
        </p:txBody>
      </p:sp>
      <p:sp>
        <p:nvSpPr>
          <p:cNvPr id="7" name="Slide Number Placeholder 5">
            <a:extLst>
              <a:ext uri="{FF2B5EF4-FFF2-40B4-BE49-F238E27FC236}">
                <a16:creationId xmlns:a16="http://schemas.microsoft.com/office/drawing/2014/main" id="{04156711-A7B9-D4E1-3584-CBBF6BA4BAB0}"/>
              </a:ext>
            </a:extLst>
          </p:cNvPr>
          <p:cNvSpPr>
            <a:spLocks noGrp="1"/>
          </p:cNvSpPr>
          <p:nvPr>
            <p:ph type="sldNum" sz="quarter" idx="12"/>
          </p:nvPr>
        </p:nvSpPr>
        <p:spPr>
          <a:xfrm>
            <a:off x="10650070" y="6047667"/>
            <a:ext cx="703729" cy="365125"/>
          </a:xfrm>
        </p:spPr>
        <p:txBody>
          <a:bodyPr/>
          <a:lstStyle/>
          <a:p>
            <a:fld id="{C6C19187-0210-4CC7-AE51-7FFB2AB55339}" type="slidenum">
              <a:rPr lang="en-US" smtClean="0"/>
              <a:t>‹#›</a:t>
            </a:fld>
            <a:endParaRPr lang="en-US"/>
          </a:p>
        </p:txBody>
      </p:sp>
    </p:spTree>
    <p:extLst>
      <p:ext uri="{BB962C8B-B14F-4D97-AF65-F5344CB8AC3E}">
        <p14:creationId xmlns:p14="http://schemas.microsoft.com/office/powerpoint/2010/main" val="277014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12.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3.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C86AA3-7F02-C38C-65FD-36715BFA3816}"/>
              </a:ext>
            </a:extLst>
          </p:cNvPr>
          <p:cNvSpPr/>
          <p:nvPr userDrawn="1"/>
        </p:nvSpPr>
        <p:spPr>
          <a:xfrm>
            <a:off x="0" y="5602457"/>
            <a:ext cx="12192000" cy="1255544"/>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9">
            <a:extLst>
              <a:ext uri="{FF2B5EF4-FFF2-40B4-BE49-F238E27FC236}">
                <a16:creationId xmlns:a16="http://schemas.microsoft.com/office/drawing/2014/main" id="{1EDB268D-3D78-13FE-7943-CE807A15FD77}"/>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l="225" r="225"/>
          <a:stretch/>
        </p:blipFill>
        <p:spPr>
          <a:xfrm>
            <a:off x="377096" y="5713366"/>
            <a:ext cx="4239450" cy="1033726"/>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35315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00800" y="6047667"/>
            <a:ext cx="1365326" cy="365125"/>
          </a:xfrm>
          <a:prstGeom prst="rect">
            <a:avLst/>
          </a:prstGeom>
        </p:spPr>
        <p:txBody>
          <a:bodyPr vert="horz" lIns="91440" tIns="45720" rIns="91440" bIns="45720" rtlCol="0" anchor="ctr"/>
          <a:lstStyle>
            <a:lvl1pPr algn="l">
              <a:defRPr sz="1200">
                <a:solidFill>
                  <a:schemeClr val="bg1"/>
                </a:solidFill>
              </a:defRPr>
            </a:lvl1pPr>
          </a:lstStyle>
          <a:p>
            <a:fld id="{8715E4A2-5BBC-465A-8F04-D58E3186B83D}" type="datetime1">
              <a:rPr lang="en-US" smtClean="0"/>
              <a:pPr/>
              <a:t>6/27/2024</a:t>
            </a:fld>
            <a:endParaRPr lang="en-US"/>
          </a:p>
        </p:txBody>
      </p:sp>
      <p:sp>
        <p:nvSpPr>
          <p:cNvPr id="5" name="Footer Placeholder 4"/>
          <p:cNvSpPr>
            <a:spLocks noGrp="1"/>
          </p:cNvSpPr>
          <p:nvPr>
            <p:ph type="ftr" sz="quarter" idx="3"/>
          </p:nvPr>
        </p:nvSpPr>
        <p:spPr>
          <a:xfrm>
            <a:off x="7960659" y="6047667"/>
            <a:ext cx="2494878"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10650070" y="6047667"/>
            <a:ext cx="703729" cy="365125"/>
          </a:xfrm>
          <a:prstGeom prst="rect">
            <a:avLst/>
          </a:prstGeom>
        </p:spPr>
        <p:txBody>
          <a:bodyPr vert="horz" lIns="91440" tIns="45720" rIns="91440" bIns="45720" rtlCol="0" anchor="ctr"/>
          <a:lstStyle>
            <a:lvl1pPr algn="r">
              <a:defRPr sz="1200">
                <a:solidFill>
                  <a:schemeClr val="bg1"/>
                </a:solidFill>
              </a:defRPr>
            </a:lvl1pPr>
          </a:lstStyle>
          <a:p>
            <a:fld id="{C6C19187-0210-4CC7-AE51-7FFB2AB55339}" type="slidenum">
              <a:rPr lang="en-US" smtClean="0"/>
              <a:pPr/>
              <a:t>‹#›</a:t>
            </a:fld>
            <a:endParaRPr lang="en-US"/>
          </a:p>
        </p:txBody>
      </p:sp>
    </p:spTree>
    <p:extLst>
      <p:ext uri="{BB962C8B-B14F-4D97-AF65-F5344CB8AC3E}">
        <p14:creationId xmlns:p14="http://schemas.microsoft.com/office/powerpoint/2010/main" val="2377476282"/>
      </p:ext>
    </p:extLst>
  </p:cSld>
  <p:clrMap bg1="lt1" tx1="dk1" bg2="lt2" tx2="dk2" accent1="accent1" accent2="accent2" accent3="accent3" accent4="accent4" accent5="accent5" accent6="accent6" hlink="hlink" folHlink="folHlink"/>
  <p:sldLayoutIdLst>
    <p:sldLayoutId id="2147483778" r:id="rId1"/>
    <p:sldLayoutId id="2147483782" r:id="rId2"/>
    <p:sldLayoutId id="2147483779" r:id="rId3"/>
    <p:sldLayoutId id="2147483651" r:id="rId4"/>
    <p:sldLayoutId id="2147483781" r:id="rId5"/>
    <p:sldLayoutId id="2147483783" r:id="rId6"/>
    <p:sldLayoutId id="2147483785" r:id="rId7"/>
    <p:sldLayoutId id="2147483655" r:id="rId8"/>
    <p:sldLayoutId id="2147483786" r:id="rId9"/>
    <p:sldLayoutId id="2147483784" r:id="rId10"/>
    <p:sldLayoutId id="2147483657" r:id="rId11"/>
    <p:sldLayoutId id="2147483780" r:id="rId12"/>
    <p:sldLayoutId id="2147483662" r:id="rId13"/>
  </p:sldLayoutIdLst>
  <p:hf hdr="0" ftr="0" dt="0"/>
  <p:txStyles>
    <p:title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26F500-675A-4CE4-8DC5-4383799798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4E7898-9F96-41C5-BEE4-A9DAF2C63F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09E84-AF66-4CBB-A63C-3A1A8E2FAB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BE9C97-C190-46DA-8D36-1159093BF497}" type="datetime1">
              <a:rPr lang="en-US" smtClean="0"/>
              <a:t>6/27/2024</a:t>
            </a:fld>
            <a:endParaRPr lang="en-US"/>
          </a:p>
        </p:txBody>
      </p:sp>
      <p:sp>
        <p:nvSpPr>
          <p:cNvPr id="5" name="Footer Placeholder 4">
            <a:extLst>
              <a:ext uri="{FF2B5EF4-FFF2-40B4-BE49-F238E27FC236}">
                <a16:creationId xmlns:a16="http://schemas.microsoft.com/office/drawing/2014/main" id="{F3DFD1CD-1068-4203-9BAA-CE611CBDD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AEA3A6-14F6-4999-A26E-A6A5291574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19187-0210-4CC7-AE51-7FFB2AB55339}" type="slidenum">
              <a:rPr lang="en-US" smtClean="0"/>
              <a:pPr/>
              <a:t>‹#›</a:t>
            </a:fld>
            <a:endParaRPr lang="en-US"/>
          </a:p>
        </p:txBody>
      </p:sp>
    </p:spTree>
    <p:extLst>
      <p:ext uri="{BB962C8B-B14F-4D97-AF65-F5344CB8AC3E}">
        <p14:creationId xmlns:p14="http://schemas.microsoft.com/office/powerpoint/2010/main" val="378403197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Lst>
  <p:hf hdr="0" ftr="0" dt="0"/>
  <p:txStyles>
    <p:titleStyle>
      <a:lvl1pPr algn="ctr" defTabSz="914400" rtl="0" eaLnBrk="1" latinLnBrk="0" hangingPunct="1">
        <a:lnSpc>
          <a:spcPct val="90000"/>
        </a:lnSpc>
        <a:spcBef>
          <a:spcPct val="0"/>
        </a:spcBef>
        <a:buNone/>
        <a:defRPr sz="4400" kern="1200">
          <a:solidFill>
            <a:schemeClr val="tx2"/>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4275FA-71D2-5241-AFB1-EF81E4191CDD}"/>
              </a:ext>
            </a:extLst>
          </p:cNvPr>
          <p:cNvSpPr>
            <a:spLocks noGrp="1"/>
          </p:cNvSpPr>
          <p:nvPr>
            <p:ph type="title"/>
          </p:nvPr>
        </p:nvSpPr>
        <p:spPr>
          <a:xfrm>
            <a:off x="511087" y="934646"/>
            <a:ext cx="10842713" cy="83592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6F8093-0A15-C54A-B2FE-8E7FAEF409D3}"/>
              </a:ext>
            </a:extLst>
          </p:cNvPr>
          <p:cNvSpPr>
            <a:spLocks noGrp="1"/>
          </p:cNvSpPr>
          <p:nvPr>
            <p:ph type="body" idx="1"/>
          </p:nvPr>
        </p:nvSpPr>
        <p:spPr>
          <a:xfrm>
            <a:off x="939114" y="1825625"/>
            <a:ext cx="10414686" cy="37966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1D6456C-B640-3844-A58D-D08B5CFCA6DD}"/>
              </a:ext>
            </a:extLst>
          </p:cNvPr>
          <p:cNvSpPr/>
          <p:nvPr userDrawn="1"/>
        </p:nvSpPr>
        <p:spPr>
          <a:xfrm>
            <a:off x="0" y="6062870"/>
            <a:ext cx="12192000" cy="795130"/>
          </a:xfrm>
          <a:prstGeom prst="rect">
            <a:avLst/>
          </a:prstGeom>
          <a:solidFill>
            <a:srgbClr val="F1B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F5B3433-3143-4F9A-A162-9300F960ED86}"/>
              </a:ext>
            </a:extLst>
          </p:cNvPr>
          <p:cNvPicPr>
            <a:picLocks noChangeAspect="1"/>
          </p:cNvPicPr>
          <p:nvPr userDrawn="1"/>
        </p:nvPicPr>
        <p:blipFill>
          <a:blip r:embed="rId12"/>
          <a:stretch>
            <a:fillRect/>
          </a:stretch>
        </p:blipFill>
        <p:spPr>
          <a:xfrm>
            <a:off x="7387200" y="6080364"/>
            <a:ext cx="4732800" cy="780272"/>
          </a:xfrm>
          <a:prstGeom prst="rect">
            <a:avLst/>
          </a:prstGeom>
        </p:spPr>
      </p:pic>
    </p:spTree>
    <p:extLst>
      <p:ext uri="{BB962C8B-B14F-4D97-AF65-F5344CB8AC3E}">
        <p14:creationId xmlns:p14="http://schemas.microsoft.com/office/powerpoint/2010/main" val="220310760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8" r:id="rId3"/>
    <p:sldLayoutId id="2147483659" r:id="rId4"/>
    <p:sldLayoutId id="2147483652" r:id="rId5"/>
    <p:sldLayoutId id="2147483650" r:id="rId6"/>
    <p:sldLayoutId id="2147483653" r:id="rId7"/>
    <p:sldLayoutId id="2147483656" r:id="rId8"/>
    <p:sldLayoutId id="2147483654" r:id="rId9"/>
    <p:sldLayoutId id="2147483661" r:id="rId10"/>
  </p:sldLayoutIdLst>
  <p:txStyles>
    <p:titleStyle>
      <a:lvl1pPr algn="l" defTabSz="914400" rtl="0" eaLnBrk="1" latinLnBrk="0" hangingPunct="1">
        <a:lnSpc>
          <a:spcPct val="90000"/>
        </a:lnSpc>
        <a:spcBef>
          <a:spcPct val="0"/>
        </a:spcBef>
        <a:buNone/>
        <a:defRPr sz="2400" b="1" i="0"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mn-lt"/>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mn-lt"/>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933_80191B4B.xml"/><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47.jpe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4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jpeg"/><Relationship Id="rId18" Type="http://schemas.openxmlformats.org/officeDocument/2006/relationships/image" Target="../media/image62.jpeg"/><Relationship Id="rId3" Type="http://schemas.microsoft.com/office/2018/10/relationships/comments" Target="../comments/modernComment_94A_CC3F3179.xml"/><Relationship Id="rId21" Type="http://schemas.openxmlformats.org/officeDocument/2006/relationships/image" Target="../media/image65.png"/><Relationship Id="rId7" Type="http://schemas.openxmlformats.org/officeDocument/2006/relationships/image" Target="../media/image53.png"/><Relationship Id="rId12" Type="http://schemas.openxmlformats.org/officeDocument/2006/relationships/image" Target="../media/image57.jpeg"/><Relationship Id="rId17" Type="http://schemas.openxmlformats.org/officeDocument/2006/relationships/image" Target="../media/image61.jpeg"/><Relationship Id="rId2" Type="http://schemas.openxmlformats.org/officeDocument/2006/relationships/notesSlide" Target="../notesSlides/notesSlide10.xml"/><Relationship Id="rId16" Type="http://schemas.openxmlformats.org/officeDocument/2006/relationships/image" Target="../media/image23.png"/><Relationship Id="rId20" Type="http://schemas.openxmlformats.org/officeDocument/2006/relationships/image" Target="../media/image64.jpeg"/><Relationship Id="rId1" Type="http://schemas.openxmlformats.org/officeDocument/2006/relationships/slideLayout" Target="../slideLayouts/slideLayout20.xml"/><Relationship Id="rId6" Type="http://schemas.openxmlformats.org/officeDocument/2006/relationships/image" Target="../media/image52.jpeg"/><Relationship Id="rId11" Type="http://schemas.openxmlformats.org/officeDocument/2006/relationships/image" Target="../media/image56.jpeg"/><Relationship Id="rId5" Type="http://schemas.openxmlformats.org/officeDocument/2006/relationships/image" Target="../media/image22.png"/><Relationship Id="rId15" Type="http://schemas.openxmlformats.org/officeDocument/2006/relationships/image" Target="../media/image60.jpeg"/><Relationship Id="rId23" Type="http://schemas.openxmlformats.org/officeDocument/2006/relationships/image" Target="../media/image66.jpeg"/><Relationship Id="rId10" Type="http://schemas.openxmlformats.org/officeDocument/2006/relationships/image" Target="../media/image24.png"/><Relationship Id="rId19" Type="http://schemas.openxmlformats.org/officeDocument/2006/relationships/image" Target="../media/image63.jpe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59.jpeg"/><Relationship Id="rId22"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957_4D9D3E0C.xml"/><Relationship Id="rId7"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41.xml"/><Relationship Id="rId5" Type="http://schemas.openxmlformats.org/officeDocument/2006/relationships/chart" Target="../charts/chart13.xml"/><Relationship Id="rId4" Type="http://schemas.openxmlformats.org/officeDocument/2006/relationships/chart" Target="../charts/char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41.xml"/><Relationship Id="rId5" Type="http://schemas.openxmlformats.org/officeDocument/2006/relationships/chart" Target="../charts/chart21.xml"/><Relationship Id="rId4" Type="http://schemas.openxmlformats.org/officeDocument/2006/relationships/chart" Target="../charts/chart20.xml"/></Relationships>
</file>

<file path=ppt/slides/_rels/slide2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41.xml"/><Relationship Id="rId5" Type="http://schemas.openxmlformats.org/officeDocument/2006/relationships/chart" Target="../charts/chart25.xml"/><Relationship Id="rId4" Type="http://schemas.openxmlformats.org/officeDocument/2006/relationships/chart" Target="../charts/chart24.xml"/></Relationships>
</file>

<file path=ppt/slides/_rels/slide2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41.xml"/><Relationship Id="rId5" Type="http://schemas.openxmlformats.org/officeDocument/2006/relationships/chart" Target="../charts/chart29.xml"/><Relationship Id="rId4" Type="http://schemas.openxmlformats.org/officeDocument/2006/relationships/chart" Target="../charts/chart28.xml"/></Relationships>
</file>

<file path=ppt/slides/_rels/slide23.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41.xml"/><Relationship Id="rId5" Type="http://schemas.openxmlformats.org/officeDocument/2006/relationships/chart" Target="../charts/chart33.xml"/><Relationship Id="rId4" Type="http://schemas.openxmlformats.org/officeDocument/2006/relationships/chart" Target="../charts/chart32.xml"/></Relationships>
</file>

<file path=ppt/slides/_rels/slide24.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Layout" Target="../slideLayouts/slideLayout41.xml"/><Relationship Id="rId5" Type="http://schemas.openxmlformats.org/officeDocument/2006/relationships/chart" Target="../charts/chart37.xml"/><Relationship Id="rId4" Type="http://schemas.openxmlformats.org/officeDocument/2006/relationships/chart" Target="../charts/chart36.xml"/></Relationships>
</file>

<file path=ppt/slides/_rels/slide2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41.xml"/><Relationship Id="rId5" Type="http://schemas.openxmlformats.org/officeDocument/2006/relationships/chart" Target="../charts/chart41.xml"/><Relationship Id="rId4" Type="http://schemas.openxmlformats.org/officeDocument/2006/relationships/chart" Target="../charts/chart40.xml"/></Relationships>
</file>

<file path=ppt/slides/_rels/slide2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microsoft.com/office/2018/10/relationships/comments" Target="../comments/modernComment_959_BF36ED0E.xml"/><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935_A7F627B2.xml"/><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73.jpe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microsoft.com/office/2018/10/relationships/comments" Target="../comments/modernComment_7FE531F4_A298296E.xml"/><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7FE531F3_43072F59.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18/10/relationships/comments" Target="../comments/modernComment_14B_57159C23.xml"/><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77.jpeg"/><Relationship Id="rId11" Type="http://schemas.openxmlformats.org/officeDocument/2006/relationships/image" Target="../media/image29.png"/><Relationship Id="rId5" Type="http://schemas.openxmlformats.org/officeDocument/2006/relationships/image" Target="../media/image76.jpeg"/><Relationship Id="rId10" Type="http://schemas.openxmlformats.org/officeDocument/2006/relationships/image" Target="../media/image79.jpeg"/><Relationship Id="rId4" Type="http://schemas.openxmlformats.org/officeDocument/2006/relationships/image" Target="../media/image25.png"/><Relationship Id="rId9" Type="http://schemas.openxmlformats.org/officeDocument/2006/relationships/image" Target="../media/image7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7FE531F5_F3C72AE4.xml"/><Relationship Id="rId7"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6.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7.jpeg"/><Relationship Id="rId5" Type="http://schemas.openxmlformats.org/officeDocument/2006/relationships/image" Target="../media/image23.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2.png"/><Relationship Id="rId11" Type="http://schemas.openxmlformats.org/officeDocument/2006/relationships/image" Target="../media/image36.jpe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jpeg"/><Relationship Id="rId9"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1.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22.png"/><Relationship Id="rId4" Type="http://schemas.openxmlformats.org/officeDocument/2006/relationships/image" Target="../media/image38.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8BD3787-425F-4202-AEC3-90D06AC2ABC9}"/>
              </a:ext>
            </a:extLst>
          </p:cNvPr>
          <p:cNvSpPr>
            <a:spLocks noGrp="1"/>
          </p:cNvSpPr>
          <p:nvPr>
            <p:ph type="ctrTitle"/>
          </p:nvPr>
        </p:nvSpPr>
        <p:spPr>
          <a:xfrm>
            <a:off x="1524000" y="1122363"/>
            <a:ext cx="9144000" cy="2387600"/>
          </a:xfrm>
        </p:spPr>
        <p:txBody>
          <a:bodyPr/>
          <a:lstStyle/>
          <a:p>
            <a:r>
              <a:rPr lang="en-US" b="1" i="0" u="none" strike="noStrike">
                <a:solidFill>
                  <a:srgbClr val="000000"/>
                </a:solidFill>
                <a:effectLst/>
                <a:latin typeface="Arial Black" panose="020B0A04020102020204" pitchFamily="34" charset="0"/>
              </a:rPr>
              <a:t>PRESIDENT’S </a:t>
            </a:r>
            <a:br>
              <a:rPr lang="en-US" b="1" i="0" u="none" strike="noStrike">
                <a:solidFill>
                  <a:srgbClr val="000000"/>
                </a:solidFill>
                <a:effectLst/>
                <a:latin typeface="Arial Black" panose="020B0A04020102020204" pitchFamily="34" charset="0"/>
              </a:rPr>
            </a:br>
            <a:r>
              <a:rPr lang="en-US" b="1" i="0" u="none" strike="noStrike">
                <a:solidFill>
                  <a:srgbClr val="000000"/>
                </a:solidFill>
                <a:effectLst/>
                <a:latin typeface="Arial Black" panose="020B0A04020102020204" pitchFamily="34" charset="0"/>
              </a:rPr>
              <a:t>REPORT</a:t>
            </a:r>
            <a:r>
              <a:rPr lang="en-US" b="0" i="0">
                <a:solidFill>
                  <a:srgbClr val="000000"/>
                </a:solidFill>
                <a:effectLst/>
                <a:latin typeface="Arial Black" panose="020B0A04020102020204" pitchFamily="34" charset="0"/>
              </a:rPr>
              <a:t>​</a:t>
            </a:r>
            <a:endParaRPr lang="en-US"/>
          </a:p>
        </p:txBody>
      </p:sp>
      <p:sp>
        <p:nvSpPr>
          <p:cNvPr id="7" name="Subtitle 2">
            <a:extLst>
              <a:ext uri="{FF2B5EF4-FFF2-40B4-BE49-F238E27FC236}">
                <a16:creationId xmlns:a16="http://schemas.microsoft.com/office/drawing/2014/main" id="{05FC5207-CE8D-A0C6-3E1A-FC275C3450F6}"/>
              </a:ext>
            </a:extLst>
          </p:cNvPr>
          <p:cNvSpPr>
            <a:spLocks noGrp="1"/>
          </p:cNvSpPr>
          <p:nvPr>
            <p:ph type="subTitle" idx="1"/>
          </p:nvPr>
        </p:nvSpPr>
        <p:spPr>
          <a:xfrm>
            <a:off x="1524000" y="3404699"/>
            <a:ext cx="9144000" cy="1655762"/>
          </a:xfrm>
        </p:spPr>
        <p:txBody>
          <a:bodyPr vert="horz" lIns="91440" tIns="45720" rIns="91440" bIns="45720" rtlCol="0" anchor="t">
            <a:normAutofit/>
          </a:bodyPr>
          <a:lstStyle/>
          <a:p>
            <a:pPr algn="ctr" rtl="0" fontAlgn="base"/>
            <a:r>
              <a:rPr lang="en-US" sz="3000" b="1" i="0" u="none" strike="noStrike">
                <a:solidFill>
                  <a:srgbClr val="000000"/>
                </a:solidFill>
                <a:effectLst/>
                <a:latin typeface="Calibri"/>
                <a:cs typeface="Calibri"/>
              </a:rPr>
              <a:t>Mun Y. Choi</a:t>
            </a:r>
            <a:r>
              <a:rPr lang="en-US" sz="3000" b="1" i="0">
                <a:solidFill>
                  <a:srgbClr val="000000"/>
                </a:solidFill>
                <a:effectLst/>
                <a:latin typeface="Calibri"/>
                <a:cs typeface="Calibri"/>
              </a:rPr>
              <a:t>​</a:t>
            </a:r>
          </a:p>
          <a:p>
            <a:pPr algn="ctr" rtl="0" fontAlgn="base"/>
            <a:r>
              <a:rPr lang="en-US" sz="3000" b="1" i="1" u="none" strike="noStrike">
                <a:solidFill>
                  <a:srgbClr val="000000"/>
                </a:solidFill>
                <a:effectLst/>
                <a:latin typeface="Calibri"/>
                <a:cs typeface="Calibri"/>
              </a:rPr>
              <a:t>Board of Curators Meeting</a:t>
            </a:r>
            <a:r>
              <a:rPr lang="en-US" sz="3000" b="1" i="0">
                <a:solidFill>
                  <a:srgbClr val="000000"/>
                </a:solidFill>
                <a:effectLst/>
                <a:latin typeface="Calibri"/>
                <a:cs typeface="Calibri"/>
              </a:rPr>
              <a:t>​</a:t>
            </a:r>
            <a:endParaRPr lang="en-US" sz="3000" b="1" i="0">
              <a:solidFill>
                <a:srgbClr val="000000"/>
              </a:solidFill>
              <a:effectLst/>
              <a:latin typeface="Calibri"/>
              <a:ea typeface="Calibri"/>
              <a:cs typeface="Calibri"/>
            </a:endParaRPr>
          </a:p>
          <a:p>
            <a:pPr fontAlgn="base"/>
            <a:r>
              <a:rPr lang="en-US" sz="3000" b="1">
                <a:solidFill>
                  <a:srgbClr val="000000"/>
                </a:solidFill>
                <a:latin typeface="Calibri"/>
                <a:cs typeface="Calibri"/>
              </a:rPr>
              <a:t>June 27</a:t>
            </a:r>
            <a:r>
              <a:rPr lang="en-US" sz="3000" b="1" i="0" u="none" strike="noStrike">
                <a:solidFill>
                  <a:srgbClr val="000000"/>
                </a:solidFill>
                <a:effectLst/>
                <a:latin typeface="Calibri"/>
                <a:cs typeface="Calibri"/>
              </a:rPr>
              <a:t>, </a:t>
            </a:r>
            <a:r>
              <a:rPr lang="en-US" sz="3000" b="1">
                <a:solidFill>
                  <a:srgbClr val="000000"/>
                </a:solidFill>
                <a:latin typeface="Calibri"/>
                <a:cs typeface="Calibri"/>
              </a:rPr>
              <a:t>2024</a:t>
            </a:r>
            <a:r>
              <a:rPr lang="en-US" sz="3000" b="1" i="0">
                <a:solidFill>
                  <a:srgbClr val="000000"/>
                </a:solidFill>
                <a:effectLst/>
                <a:latin typeface="Calibri"/>
                <a:cs typeface="Calibri"/>
              </a:rPr>
              <a:t>​</a:t>
            </a:r>
            <a:endParaRPr lang="en-US" sz="3000" b="1" i="0">
              <a:solidFill>
                <a:srgbClr val="000000"/>
              </a:solidFill>
              <a:effectLst/>
              <a:latin typeface="Calibri"/>
              <a:ea typeface="Calibri"/>
              <a:cs typeface="Calibri"/>
            </a:endParaRPr>
          </a:p>
          <a:p>
            <a:endParaRPr lang="en-US"/>
          </a:p>
        </p:txBody>
      </p:sp>
    </p:spTree>
    <p:extLst>
      <p:ext uri="{BB962C8B-B14F-4D97-AF65-F5344CB8AC3E}">
        <p14:creationId xmlns:p14="http://schemas.microsoft.com/office/powerpoint/2010/main" val="3300873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7E064-D074-BF6C-799E-EC540597856E}"/>
            </a:ext>
          </a:extLst>
        </p:cNvPr>
        <p:cNvGrpSpPr/>
        <p:nvPr/>
      </p:nvGrpSpPr>
      <p:grpSpPr>
        <a:xfrm>
          <a:off x="0" y="0"/>
          <a:ext cx="0" cy="0"/>
          <a:chOff x="0" y="0"/>
          <a:chExt cx="0" cy="0"/>
        </a:xfrm>
      </p:grpSpPr>
      <p:sp>
        <p:nvSpPr>
          <p:cNvPr id="9" name="Rectangle 8" descr="From left to right, Ifeolu David, Austin Lawrence, Duke Cruz, Rowena Woode and Carlos Rivera.">
            <a:extLst>
              <a:ext uri="{FF2B5EF4-FFF2-40B4-BE49-F238E27FC236}">
                <a16:creationId xmlns:a16="http://schemas.microsoft.com/office/drawing/2014/main" id="{130A36B8-D906-5954-B6E8-29B21386AEDB}"/>
              </a:ext>
            </a:extLst>
          </p:cNvPr>
          <p:cNvSpPr/>
          <p:nvPr/>
        </p:nvSpPr>
        <p:spPr>
          <a:xfrm>
            <a:off x="1643680" y="1284456"/>
            <a:ext cx="10552566" cy="5576119"/>
          </a:xfrm>
          <a:prstGeom prst="rect">
            <a:avLst/>
          </a:prstGeom>
          <a:solidFill>
            <a:srgbClr val="B3D7C2">
              <a:alpha val="358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49F21593-7FB7-7DB4-DD2A-9055EE8FA201}"/>
              </a:ext>
            </a:extLst>
          </p:cNvPr>
          <p:cNvSpPr txBox="1"/>
          <p:nvPr/>
        </p:nvSpPr>
        <p:spPr>
          <a:xfrm>
            <a:off x="-1859" y="337324"/>
            <a:ext cx="1219571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Black"/>
                <a:ea typeface="+mn-ea"/>
                <a:cs typeface="Arial"/>
              </a:rPr>
              <a:t>S&amp;T Major Grant</a:t>
            </a:r>
            <a:endParaRPr kumimoji="0" lang="en-US" sz="4000" b="0" i="0" u="none" strike="noStrike" kern="1200" cap="none" spc="0" normalizeH="0" baseline="0" noProof="0">
              <a:ln>
                <a:noFill/>
              </a:ln>
              <a:solidFill>
                <a:srgbClr val="000000"/>
              </a:solidFill>
              <a:effectLst/>
              <a:uLnTx/>
              <a:uFillTx/>
              <a:latin typeface="Arial Black"/>
              <a:ea typeface="+mn-ea"/>
              <a:cs typeface="+mn-cs"/>
            </a:endParaRPr>
          </a:p>
        </p:txBody>
      </p:sp>
      <p:sp>
        <p:nvSpPr>
          <p:cNvPr id="6" name="TextBox 5">
            <a:extLst>
              <a:ext uri="{FF2B5EF4-FFF2-40B4-BE49-F238E27FC236}">
                <a16:creationId xmlns:a16="http://schemas.microsoft.com/office/drawing/2014/main" id="{8BBAFA08-5F63-722A-5A37-199BB7F14E6D}"/>
              </a:ext>
            </a:extLst>
          </p:cNvPr>
          <p:cNvSpPr txBox="1"/>
          <p:nvPr/>
        </p:nvSpPr>
        <p:spPr>
          <a:xfrm>
            <a:off x="2941712" y="1811695"/>
            <a:ext cx="8840422" cy="48567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defRPr/>
            </a:pPr>
            <a:r>
              <a:rPr kumimoji="0" lang="en-US" sz="2000" b="1" i="0" u="none" strike="noStrike" kern="1200" cap="none" normalizeH="0" baseline="0" noProof="0">
                <a:ln>
                  <a:noFill/>
                </a:ln>
                <a:solidFill>
                  <a:srgbClr val="000000"/>
                </a:solidFill>
                <a:effectLst/>
                <a:uLnTx/>
                <a:uFillTx/>
                <a:ea typeface="+mn-ea"/>
                <a:cs typeface="Calibri"/>
              </a:rPr>
              <a:t>PI:</a:t>
            </a:r>
            <a:r>
              <a:rPr kumimoji="0" lang="en-US" sz="2000" b="0" i="0" u="none" strike="noStrike" kern="1200" cap="none" normalizeH="0" baseline="0" noProof="0">
                <a:ln>
                  <a:noFill/>
                </a:ln>
                <a:solidFill>
                  <a:srgbClr val="000000"/>
                </a:solidFill>
                <a:effectLst/>
                <a:uLnTx/>
                <a:uFillTx/>
                <a:ea typeface="+mn-ea"/>
                <a:cs typeface="Calibri"/>
              </a:rPr>
              <a:t> Dr. </a:t>
            </a:r>
            <a:r>
              <a:rPr lang="en-US" sz="2000">
                <a:solidFill>
                  <a:srgbClr val="000000"/>
                </a:solidFill>
                <a:cs typeface="Calibri"/>
              </a:rPr>
              <a:t>Greg </a:t>
            </a:r>
            <a:r>
              <a:rPr lang="en-US" sz="2000" err="1">
                <a:solidFill>
                  <a:srgbClr val="000000"/>
                </a:solidFill>
                <a:cs typeface="Calibri"/>
              </a:rPr>
              <a:t>Hilmas</a:t>
            </a:r>
            <a:r>
              <a:rPr lang="en-US" sz="2000">
                <a:solidFill>
                  <a:srgbClr val="000000"/>
                </a:solidFill>
                <a:cs typeface="Calibri"/>
              </a:rPr>
              <a:t>, </a:t>
            </a:r>
            <a:r>
              <a:rPr lang="en-US" sz="2000" i="1">
                <a:solidFill>
                  <a:srgbClr val="000000"/>
                </a:solidFill>
                <a:cs typeface="Calibri"/>
              </a:rPr>
              <a:t>Curators' Distinguished Professor, Materials Science and Engineering</a:t>
            </a:r>
            <a:br>
              <a:rPr lang="en-US" sz="2000" b="0" i="1" u="none" strike="noStrike" kern="1200" cap="none" normalizeH="0" baseline="0" noProof="0">
                <a:ln>
                  <a:noFill/>
                </a:ln>
                <a:effectLst/>
                <a:uLnTx/>
                <a:uFillTx/>
                <a:ea typeface="+mn-lt"/>
                <a:cs typeface="Calibri" panose="020F0502020204030204"/>
              </a:rPr>
            </a:br>
            <a:r>
              <a:rPr kumimoji="0" lang="en-US" sz="2000" b="1" i="0" u="none" strike="noStrike" kern="1200" cap="none" normalizeH="0" baseline="0" noProof="0">
                <a:ln>
                  <a:noFill/>
                </a:ln>
                <a:solidFill>
                  <a:srgbClr val="000000"/>
                </a:solidFill>
                <a:effectLst/>
                <a:uLnTx/>
                <a:uFillTx/>
                <a:ea typeface="Calibri"/>
                <a:cs typeface="Calibri"/>
              </a:rPr>
              <a:t>Co-PIs:</a:t>
            </a:r>
            <a:r>
              <a:rPr kumimoji="0" lang="en-US" sz="2000" b="0" i="0" u="none" strike="noStrike" kern="1200" cap="none" normalizeH="0" baseline="0" noProof="0">
                <a:ln>
                  <a:noFill/>
                </a:ln>
                <a:solidFill>
                  <a:srgbClr val="000000"/>
                </a:solidFill>
                <a:effectLst/>
                <a:uLnTx/>
                <a:uFillTx/>
                <a:ea typeface="Calibri"/>
                <a:cs typeface="Calibri"/>
              </a:rPr>
              <a:t> </a:t>
            </a:r>
          </a:p>
          <a:p>
            <a:pPr marL="285750" indent="-285750">
              <a:lnSpc>
                <a:spcPct val="90000"/>
              </a:lnSpc>
              <a:buFont typeface="Arial" panose="020B0604020202020204" pitchFamily="34" charset="0"/>
              <a:buChar char="•"/>
              <a:defRPr/>
            </a:pPr>
            <a:r>
              <a:rPr kumimoji="0" lang="en-US" b="0" i="0" u="none" strike="noStrike" kern="1200" cap="none" normalizeH="0" baseline="0" noProof="0">
                <a:ln>
                  <a:noFill/>
                </a:ln>
                <a:solidFill>
                  <a:srgbClr val="000000"/>
                </a:solidFill>
                <a:effectLst/>
                <a:uLnTx/>
                <a:uFillTx/>
                <a:ea typeface="Calibri"/>
                <a:cs typeface="Calibri"/>
              </a:rPr>
              <a:t>Dr. </a:t>
            </a:r>
            <a:r>
              <a:rPr lang="en-US">
                <a:solidFill>
                  <a:srgbClr val="000000"/>
                </a:solidFill>
                <a:ea typeface="Calibri"/>
                <a:cs typeface="Calibri"/>
              </a:rPr>
              <a:t>D.</a:t>
            </a:r>
            <a:r>
              <a:rPr lang="en-US">
                <a:solidFill>
                  <a:srgbClr val="000000"/>
                </a:solidFill>
                <a:ea typeface="+mn-lt"/>
                <a:cs typeface="Calibri" panose="020F0502020204030204"/>
              </a:rPr>
              <a:t> </a:t>
            </a:r>
            <a:r>
              <a:rPr lang="en-US" err="1">
                <a:solidFill>
                  <a:srgbClr val="000000"/>
                </a:solidFill>
                <a:ea typeface="+mn-lt"/>
                <a:cs typeface="Calibri" panose="020F0502020204030204"/>
              </a:rPr>
              <a:t>Lipke</a:t>
            </a:r>
            <a:r>
              <a:rPr lang="en-US">
                <a:solidFill>
                  <a:srgbClr val="000000"/>
                </a:solidFill>
                <a:ea typeface="+mn-lt"/>
                <a:cs typeface="Calibri" panose="020F0502020204030204"/>
              </a:rPr>
              <a:t>, </a:t>
            </a:r>
            <a:r>
              <a:rPr lang="en-US" i="1">
                <a:solidFill>
                  <a:srgbClr val="000000"/>
                </a:solidFill>
                <a:ea typeface="+mn-lt"/>
                <a:cs typeface="Calibri" panose="020F0502020204030204"/>
              </a:rPr>
              <a:t>Materials Science and Engineering</a:t>
            </a:r>
            <a:r>
              <a:rPr lang="en-US">
                <a:solidFill>
                  <a:srgbClr val="000000"/>
                </a:solidFill>
                <a:ea typeface="+mn-lt"/>
                <a:cs typeface="Calibri" panose="020F0502020204030204"/>
              </a:rPr>
              <a:t>; </a:t>
            </a:r>
          </a:p>
          <a:p>
            <a:pPr marL="285750" indent="-285750">
              <a:lnSpc>
                <a:spcPct val="90000"/>
              </a:lnSpc>
              <a:buFont typeface="Arial" panose="020B0604020202020204" pitchFamily="34" charset="0"/>
              <a:buChar char="•"/>
              <a:defRPr/>
            </a:pPr>
            <a:r>
              <a:rPr lang="en-US">
                <a:solidFill>
                  <a:srgbClr val="000000"/>
                </a:solidFill>
                <a:ea typeface="+mn-lt"/>
                <a:cs typeface="Calibri" panose="020F0502020204030204"/>
              </a:rPr>
              <a:t>Dr. W. </a:t>
            </a:r>
            <a:r>
              <a:rPr lang="en-US" err="1">
                <a:solidFill>
                  <a:srgbClr val="000000"/>
                </a:solidFill>
                <a:ea typeface="+mn-lt"/>
                <a:cs typeface="Calibri" panose="020F0502020204030204"/>
              </a:rPr>
              <a:t>Fahrenholtz</a:t>
            </a:r>
            <a:r>
              <a:rPr lang="en-US">
                <a:solidFill>
                  <a:srgbClr val="000000"/>
                </a:solidFill>
                <a:ea typeface="+mn-lt"/>
                <a:cs typeface="Calibri" panose="020F0502020204030204"/>
              </a:rPr>
              <a:t>, </a:t>
            </a:r>
            <a:r>
              <a:rPr lang="en-US" i="1">
                <a:solidFill>
                  <a:srgbClr val="000000"/>
                </a:solidFill>
                <a:ea typeface="+mn-lt"/>
                <a:cs typeface="Calibri" panose="020F0502020204030204"/>
              </a:rPr>
              <a:t>Curators' Distinguished Professor, Materials Science and Engineering</a:t>
            </a:r>
            <a:r>
              <a:rPr lang="en-US">
                <a:solidFill>
                  <a:srgbClr val="000000"/>
                </a:solidFill>
                <a:ea typeface="+mn-lt"/>
                <a:cs typeface="Calibri" panose="020F0502020204030204"/>
              </a:rPr>
              <a:t>;</a:t>
            </a:r>
          </a:p>
          <a:p>
            <a:pPr marL="285750" indent="-285750">
              <a:lnSpc>
                <a:spcPct val="90000"/>
              </a:lnSpc>
              <a:buFont typeface="Arial" panose="020B0604020202020204" pitchFamily="34" charset="0"/>
              <a:buChar char="•"/>
              <a:defRPr/>
            </a:pPr>
            <a:r>
              <a:rPr lang="en-US">
                <a:solidFill>
                  <a:srgbClr val="000000"/>
                </a:solidFill>
                <a:ea typeface="+mn-lt"/>
                <a:cs typeface="Calibri" panose="020F0502020204030204"/>
              </a:rPr>
              <a:t>Dr. K. </a:t>
            </a:r>
            <a:r>
              <a:rPr lang="en-US" err="1">
                <a:solidFill>
                  <a:srgbClr val="000000"/>
                </a:solidFill>
                <a:ea typeface="+mn-lt"/>
                <a:cs typeface="Calibri" panose="020F0502020204030204"/>
              </a:rPr>
              <a:t>Chandrashekhara</a:t>
            </a:r>
            <a:r>
              <a:rPr lang="en-US">
                <a:solidFill>
                  <a:srgbClr val="000000"/>
                </a:solidFill>
                <a:ea typeface="+mn-lt"/>
                <a:cs typeface="Calibri" panose="020F0502020204030204"/>
              </a:rPr>
              <a:t>, </a:t>
            </a:r>
            <a:r>
              <a:rPr lang="en-US" i="1">
                <a:solidFill>
                  <a:srgbClr val="000000"/>
                </a:solidFill>
                <a:ea typeface="+mn-lt"/>
                <a:cs typeface="Calibri" panose="020F0502020204030204"/>
              </a:rPr>
              <a:t>Curators' Distinguished Professor, Mechanical and Aerospace Engineering</a:t>
            </a:r>
            <a:r>
              <a:rPr lang="en-US">
                <a:solidFill>
                  <a:srgbClr val="000000"/>
                </a:solidFill>
                <a:ea typeface="+mn-lt"/>
                <a:cs typeface="Calibri" panose="020F0502020204030204"/>
              </a:rPr>
              <a:t>; </a:t>
            </a:r>
          </a:p>
          <a:p>
            <a:pPr marL="285750" indent="-285750">
              <a:lnSpc>
                <a:spcPct val="90000"/>
              </a:lnSpc>
              <a:buFont typeface="Arial" panose="020B0604020202020204" pitchFamily="34" charset="0"/>
              <a:buChar char="•"/>
              <a:defRPr/>
            </a:pPr>
            <a:r>
              <a:rPr lang="en-US">
                <a:solidFill>
                  <a:srgbClr val="000000"/>
                </a:solidFill>
                <a:ea typeface="+mn-lt"/>
                <a:cs typeface="Calibri" panose="020F0502020204030204"/>
              </a:rPr>
              <a:t>Dr. J. Lonergan</a:t>
            </a:r>
            <a:r>
              <a:rPr lang="en-US" i="1">
                <a:solidFill>
                  <a:srgbClr val="000000"/>
                </a:solidFill>
                <a:ea typeface="+mn-lt"/>
                <a:cs typeface="Calibri" panose="020F0502020204030204"/>
              </a:rPr>
              <a:t>, Materials Science and Engineering</a:t>
            </a:r>
            <a:r>
              <a:rPr lang="en-US">
                <a:solidFill>
                  <a:srgbClr val="000000"/>
                </a:solidFill>
                <a:ea typeface="+mn-lt"/>
                <a:cs typeface="Calibri" panose="020F0502020204030204"/>
              </a:rPr>
              <a:t>; </a:t>
            </a:r>
          </a:p>
          <a:p>
            <a:pPr marL="285750" indent="-285750">
              <a:lnSpc>
                <a:spcPct val="90000"/>
              </a:lnSpc>
              <a:buFont typeface="Arial" panose="020B0604020202020204" pitchFamily="34" charset="0"/>
              <a:buChar char="•"/>
              <a:defRPr/>
            </a:pPr>
            <a:r>
              <a:rPr lang="en-US">
                <a:solidFill>
                  <a:srgbClr val="000000"/>
                </a:solidFill>
                <a:ea typeface="+mn-lt"/>
                <a:cs typeface="Calibri" panose="020F0502020204030204"/>
              </a:rPr>
              <a:t>Dr. J. Watts</a:t>
            </a:r>
            <a:r>
              <a:rPr lang="en-US" i="1">
                <a:solidFill>
                  <a:srgbClr val="000000"/>
                </a:solidFill>
                <a:ea typeface="+mn-lt"/>
                <a:cs typeface="Calibri" panose="020F0502020204030204"/>
              </a:rPr>
              <a:t>, Materials Science and Engineering</a:t>
            </a:r>
            <a:r>
              <a:rPr lang="en-US">
                <a:solidFill>
                  <a:srgbClr val="000000"/>
                </a:solidFill>
                <a:ea typeface="+mn-lt"/>
                <a:cs typeface="Calibri" panose="020F0502020204030204"/>
              </a:rPr>
              <a:t>; </a:t>
            </a:r>
          </a:p>
          <a:p>
            <a:pPr marL="285750" indent="-285750">
              <a:lnSpc>
                <a:spcPct val="90000"/>
              </a:lnSpc>
              <a:buFont typeface="Arial" panose="020B0604020202020204" pitchFamily="34" charset="0"/>
              <a:buChar char="•"/>
              <a:defRPr/>
            </a:pPr>
            <a:r>
              <a:rPr lang="en-US">
                <a:solidFill>
                  <a:srgbClr val="000000"/>
                </a:solidFill>
                <a:ea typeface="+mn-lt"/>
                <a:cs typeface="Calibri" panose="020F0502020204030204"/>
              </a:rPr>
              <a:t>Dr. A. </a:t>
            </a:r>
            <a:r>
              <a:rPr lang="en-US" err="1">
                <a:solidFill>
                  <a:srgbClr val="000000"/>
                </a:solidFill>
                <a:ea typeface="+mn-lt"/>
                <a:cs typeface="Calibri" panose="020F0502020204030204"/>
              </a:rPr>
              <a:t>Emdadi</a:t>
            </a:r>
            <a:r>
              <a:rPr lang="en-US">
                <a:solidFill>
                  <a:srgbClr val="000000"/>
                </a:solidFill>
                <a:ea typeface="+mn-lt"/>
                <a:cs typeface="Calibri" panose="020F0502020204030204"/>
              </a:rPr>
              <a:t>,</a:t>
            </a:r>
            <a:r>
              <a:rPr lang="en-US" i="1">
                <a:solidFill>
                  <a:srgbClr val="000000"/>
                </a:solidFill>
                <a:ea typeface="+mn-lt"/>
                <a:cs typeface="Calibri" panose="020F0502020204030204"/>
              </a:rPr>
              <a:t> Materials Science and Engineering</a:t>
            </a:r>
            <a:endParaRPr lang="en-US" b="1">
              <a:solidFill>
                <a:srgbClr val="000000"/>
              </a:solidFill>
              <a:cs typeface="Calibri"/>
            </a:endParaRPr>
          </a:p>
          <a:p>
            <a:pPr>
              <a:lnSpc>
                <a:spcPct val="90000"/>
              </a:lnSpc>
              <a:defRPr/>
            </a:pPr>
            <a:r>
              <a:rPr kumimoji="0" lang="en-US" sz="2000" b="1" i="0" u="none" strike="noStrike" kern="1200" cap="none" normalizeH="0" baseline="0" noProof="0">
                <a:ln>
                  <a:noFill/>
                </a:ln>
                <a:solidFill>
                  <a:srgbClr val="000000"/>
                </a:solidFill>
                <a:effectLst/>
                <a:uLnTx/>
                <a:uFillTx/>
                <a:ea typeface="+mn-ea"/>
                <a:cs typeface="Calibri"/>
              </a:rPr>
              <a:t>$</a:t>
            </a:r>
            <a:r>
              <a:rPr lang="en-US" sz="2000" b="1">
                <a:solidFill>
                  <a:srgbClr val="000000"/>
                </a:solidFill>
                <a:cs typeface="Calibri"/>
              </a:rPr>
              <a:t>4.8M</a:t>
            </a:r>
            <a:endParaRPr lang="en-US" sz="2000" b="1" i="0" u="none" strike="noStrike" kern="1200" cap="none" normalizeH="0" baseline="0" noProof="0">
              <a:ln>
                <a:noFill/>
              </a:ln>
              <a:solidFill>
                <a:srgbClr val="000000"/>
              </a:solidFill>
              <a:effectLst/>
              <a:uLnTx/>
              <a:uFillTx/>
              <a:ea typeface="Calibri"/>
              <a:cs typeface="Calibri"/>
            </a:endParaRPr>
          </a:p>
          <a:p>
            <a:pPr>
              <a:lnSpc>
                <a:spcPct val="90000"/>
              </a:lnSpc>
              <a:defRPr/>
            </a:pPr>
            <a:r>
              <a:rPr kumimoji="0" lang="en-US" sz="2000" b="1" i="0" u="none" strike="noStrike" kern="1200" cap="none" normalizeH="0" baseline="0" noProof="0">
                <a:ln>
                  <a:noFill/>
                </a:ln>
                <a:solidFill>
                  <a:srgbClr val="000000"/>
                </a:solidFill>
                <a:effectLst/>
                <a:uLnTx/>
                <a:uFillTx/>
                <a:ea typeface="+mn-ea"/>
                <a:cs typeface="Calibri"/>
              </a:rPr>
              <a:t>Sponsor:</a:t>
            </a:r>
            <a:r>
              <a:rPr kumimoji="0" lang="en-US" sz="2000" b="0" i="0" u="none" strike="noStrike" kern="1200" cap="none" normalizeH="0" baseline="0" noProof="0">
                <a:ln>
                  <a:noFill/>
                </a:ln>
                <a:solidFill>
                  <a:srgbClr val="000000"/>
                </a:solidFill>
                <a:effectLst/>
                <a:uLnTx/>
                <a:uFillTx/>
                <a:ea typeface="+mn-ea"/>
                <a:cs typeface="Calibri"/>
              </a:rPr>
              <a:t> </a:t>
            </a:r>
            <a:r>
              <a:rPr lang="en-US" sz="2000">
                <a:solidFill>
                  <a:srgbClr val="000000"/>
                </a:solidFill>
                <a:ea typeface="+mn-lt"/>
                <a:cs typeface="Calibri" panose="020F0502020204030204"/>
              </a:rPr>
              <a:t>General Electric Company</a:t>
            </a:r>
            <a:endParaRPr lang="en-US" sz="2000" b="0" i="0" u="none" strike="noStrike" kern="1200" cap="none" normalizeH="0" baseline="0" noProof="0">
              <a:ln>
                <a:noFill/>
              </a:ln>
              <a:solidFill>
                <a:srgbClr val="000000"/>
              </a:solidFill>
              <a:effectLst/>
              <a:uLnTx/>
              <a:uFillTx/>
              <a:ea typeface="+mn-lt"/>
              <a:cs typeface="Calibri" panose="020F0502020204030204"/>
            </a:endParaRPr>
          </a:p>
          <a:p>
            <a:pPr marL="0" marR="0" lvl="0" indent="0" algn="l" defTabSz="914400" rtl="0" eaLnBrk="1" fontAlgn="auto" latinLnBrk="0" hangingPunct="1">
              <a:lnSpc>
                <a:spcPct val="90000"/>
              </a:lnSpc>
              <a:buClrTx/>
              <a:buSzTx/>
              <a:buFontTx/>
              <a:buNone/>
              <a:tabLst/>
              <a:defRPr/>
            </a:pPr>
            <a:endParaRPr kumimoji="0" lang="en-US" sz="2000" b="0" i="0" u="none" strike="noStrike" kern="1200" cap="none" normalizeH="0" baseline="0" noProof="0">
              <a:ln>
                <a:noFill/>
              </a:ln>
              <a:solidFill>
                <a:srgbClr val="000000"/>
              </a:solidFill>
              <a:effectLst/>
              <a:uLnTx/>
              <a:uFillTx/>
              <a:ea typeface="Calibri"/>
              <a:cs typeface="Calibri"/>
            </a:endParaRPr>
          </a:p>
          <a:p>
            <a:pPr>
              <a:lnSpc>
                <a:spcPct val="90000"/>
              </a:lnSpc>
              <a:defRPr/>
            </a:pPr>
            <a:r>
              <a:rPr kumimoji="0" lang="en-US" sz="2000" b="0" u="none" strike="noStrike" kern="1200" cap="none" normalizeH="0" baseline="0" noProof="0">
                <a:ln>
                  <a:noFill/>
                </a:ln>
                <a:effectLst/>
                <a:uLnTx/>
                <a:uFillTx/>
                <a:ea typeface="Calibri"/>
                <a:cs typeface="Calibri"/>
              </a:rPr>
              <a:t>This</a:t>
            </a:r>
            <a:r>
              <a:rPr lang="en-US" sz="2000">
                <a:ea typeface="Calibri"/>
                <a:cs typeface="Calibri"/>
              </a:rPr>
              <a:t> is the second phase of an aggressive research and development project that advances understanding and maturity of composite materials for use in aerospace engineering.</a:t>
            </a:r>
          </a:p>
          <a:p>
            <a:pPr>
              <a:lnSpc>
                <a:spcPct val="90000"/>
              </a:lnSpc>
              <a:defRPr/>
            </a:pPr>
            <a:endParaRPr lang="en-US" sz="2000">
              <a:ea typeface="Calibri"/>
              <a:cs typeface="Calibri"/>
            </a:endParaRPr>
          </a:p>
          <a:p>
            <a:pPr>
              <a:lnSpc>
                <a:spcPct val="90000"/>
              </a:lnSpc>
              <a:defRPr/>
            </a:pPr>
            <a:r>
              <a:rPr lang="en-US" i="1">
                <a:solidFill>
                  <a:srgbClr val="0432FF"/>
                </a:solidFill>
                <a:ea typeface="Calibri"/>
                <a:cs typeface="Calibri"/>
              </a:rPr>
              <a:t>Hypersonic vehicles fly at speeds greater than Mach 5, where high heat loads occur.</a:t>
            </a:r>
            <a:endParaRPr lang="en-US">
              <a:ea typeface="Calibri"/>
              <a:cs typeface="Calibri"/>
            </a:endParaRPr>
          </a:p>
        </p:txBody>
      </p:sp>
      <p:sp>
        <p:nvSpPr>
          <p:cNvPr id="10" name="TextBox 9">
            <a:extLst>
              <a:ext uri="{FF2B5EF4-FFF2-40B4-BE49-F238E27FC236}">
                <a16:creationId xmlns:a16="http://schemas.microsoft.com/office/drawing/2014/main" id="{587FEC8B-C17A-4A59-2F08-0A190CF84886}"/>
              </a:ext>
            </a:extLst>
          </p:cNvPr>
          <p:cNvSpPr txBox="1"/>
          <p:nvPr/>
        </p:nvSpPr>
        <p:spPr>
          <a:xfrm>
            <a:off x="2942281" y="1292746"/>
            <a:ext cx="88398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400" b="1">
                <a:solidFill>
                  <a:srgbClr val="000000"/>
                </a:solidFill>
                <a:latin typeface="Calibri"/>
                <a:cs typeface="Calibri"/>
              </a:rPr>
              <a:t>Thermal Protection for Hypersonic Vehicles</a:t>
            </a:r>
            <a:endParaRPr lang="en-US">
              <a:ea typeface="+mn-ea"/>
              <a:cs typeface="+mn-cs"/>
            </a:endParaRPr>
          </a:p>
        </p:txBody>
      </p:sp>
      <p:sp>
        <p:nvSpPr>
          <p:cNvPr id="13" name="Rectangle 12" descr="From left to right, Ifeolu David, Austin Lawrence, Duke Cruz, Rowena Woode and Carlos Rivera.">
            <a:extLst>
              <a:ext uri="{FF2B5EF4-FFF2-40B4-BE49-F238E27FC236}">
                <a16:creationId xmlns:a16="http://schemas.microsoft.com/office/drawing/2014/main" id="{4B334A86-3AB1-EB6F-D4FE-F907A4C7F2A6}"/>
              </a:ext>
            </a:extLst>
          </p:cNvPr>
          <p:cNvSpPr/>
          <p:nvPr/>
        </p:nvSpPr>
        <p:spPr>
          <a:xfrm>
            <a:off x="1123" y="1279561"/>
            <a:ext cx="2719046" cy="1834438"/>
          </a:xfrm>
          <a:prstGeom prst="rect">
            <a:avLst/>
          </a:prstGeom>
          <a:solidFill>
            <a:srgbClr val="B3D7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7" name="Picture 6" descr="From left to right, Ifeolu David, Austin Lawrence, Duke Cruz, Rowena Woode and Carlos Rivera.">
            <a:extLst>
              <a:ext uri="{FF2B5EF4-FFF2-40B4-BE49-F238E27FC236}">
                <a16:creationId xmlns:a16="http://schemas.microsoft.com/office/drawing/2014/main" id="{A35E9F08-537D-0F22-AC2E-769259614B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243" y="1540816"/>
            <a:ext cx="1636048" cy="1309942"/>
          </a:xfrm>
          <a:prstGeom prst="rect">
            <a:avLst/>
          </a:prstGeom>
        </p:spPr>
      </p:pic>
      <p:pic>
        <p:nvPicPr>
          <p:cNvPr id="8" name="Picture 7" descr="A person in a suit&#10;&#10;Description automatically generated">
            <a:extLst>
              <a:ext uri="{FF2B5EF4-FFF2-40B4-BE49-F238E27FC236}">
                <a16:creationId xmlns:a16="http://schemas.microsoft.com/office/drawing/2014/main" id="{B20DAED8-B3FB-D686-334F-EF8E5176A7C6}"/>
              </a:ext>
            </a:extLst>
          </p:cNvPr>
          <p:cNvPicPr>
            <a:picLocks noChangeAspect="1"/>
          </p:cNvPicPr>
          <p:nvPr/>
        </p:nvPicPr>
        <p:blipFill rotWithShape="1">
          <a:blip r:embed="rId5"/>
          <a:srcRect l="11180" t="40" r="40044" b="-302"/>
          <a:stretch/>
        </p:blipFill>
        <p:spPr>
          <a:xfrm>
            <a:off x="-1572" y="3117669"/>
            <a:ext cx="2733090" cy="3745297"/>
          </a:xfrm>
          <a:prstGeom prst="rect">
            <a:avLst/>
          </a:prstGeom>
        </p:spPr>
      </p:pic>
      <p:sp>
        <p:nvSpPr>
          <p:cNvPr id="2" name="Slide Number Placeholder 3">
            <a:extLst>
              <a:ext uri="{FF2B5EF4-FFF2-40B4-BE49-F238E27FC236}">
                <a16:creationId xmlns:a16="http://schemas.microsoft.com/office/drawing/2014/main" id="{736E3907-1A48-BC0C-31D7-ED1A078872DC}"/>
              </a:ext>
            </a:extLst>
          </p:cNvPr>
          <p:cNvSpPr>
            <a:spLocks noGrp="1"/>
          </p:cNvSpPr>
          <p:nvPr>
            <p:ph type="sldNum" sz="quarter" idx="12"/>
          </p:nvPr>
        </p:nvSpPr>
        <p:spPr>
          <a:xfrm>
            <a:off x="9448800" y="6489700"/>
            <a:ext cx="2743200" cy="365125"/>
          </a:xfrm>
        </p:spPr>
        <p:txBody>
          <a:bodyPr/>
          <a:lstStyle/>
          <a:p>
            <a:fld id="{C6C19187-0210-4CC7-AE51-7FFB2AB55339}" type="slidenum">
              <a:rPr lang="en-US" smtClean="0"/>
              <a:t>10</a:t>
            </a:fld>
            <a:endParaRPr lang="en-US"/>
          </a:p>
        </p:txBody>
      </p:sp>
    </p:spTree>
    <p:extLst>
      <p:ext uri="{BB962C8B-B14F-4D97-AF65-F5344CB8AC3E}">
        <p14:creationId xmlns:p14="http://schemas.microsoft.com/office/powerpoint/2010/main" val="2149129035"/>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7E064-D074-BF6C-799E-EC540597856E}"/>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0F54901-024C-045D-8C5D-E6A41A5F4B80}"/>
              </a:ext>
            </a:extLst>
          </p:cNvPr>
          <p:cNvSpPr/>
          <p:nvPr/>
        </p:nvSpPr>
        <p:spPr>
          <a:xfrm>
            <a:off x="2507938" y="1285731"/>
            <a:ext cx="9682333" cy="561821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F21593-7FB7-7DB4-DD2A-9055EE8FA201}"/>
              </a:ext>
            </a:extLst>
          </p:cNvPr>
          <p:cNvSpPr txBox="1"/>
          <p:nvPr/>
        </p:nvSpPr>
        <p:spPr>
          <a:xfrm>
            <a:off x="-1859" y="337324"/>
            <a:ext cx="1219571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latin typeface="Arial Black"/>
                <a:cs typeface="Arial"/>
              </a:rPr>
              <a:t>MU Major Grant</a:t>
            </a:r>
            <a:endParaRPr lang="en-US" sz="4000">
              <a:latin typeface="Arial Black"/>
            </a:endParaRPr>
          </a:p>
        </p:txBody>
      </p:sp>
      <p:sp>
        <p:nvSpPr>
          <p:cNvPr id="12" name="Rectangle 11">
            <a:extLst>
              <a:ext uri="{FF2B5EF4-FFF2-40B4-BE49-F238E27FC236}">
                <a16:creationId xmlns:a16="http://schemas.microsoft.com/office/drawing/2014/main" id="{78039C4F-CBD7-7181-CC65-6F74D83B92A3}"/>
              </a:ext>
            </a:extLst>
          </p:cNvPr>
          <p:cNvSpPr/>
          <p:nvPr/>
        </p:nvSpPr>
        <p:spPr>
          <a:xfrm>
            <a:off x="-5244" y="1283173"/>
            <a:ext cx="2714062" cy="2093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ED2038B0-C9D7-99A8-F571-3D151AE665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260" y="1167593"/>
            <a:ext cx="1830127" cy="2089813"/>
          </a:xfrm>
          <a:prstGeom prst="rect">
            <a:avLst/>
          </a:prstGeom>
        </p:spPr>
      </p:pic>
      <p:sp>
        <p:nvSpPr>
          <p:cNvPr id="4" name="Slide Number Placeholder 3">
            <a:extLst>
              <a:ext uri="{FF2B5EF4-FFF2-40B4-BE49-F238E27FC236}">
                <a16:creationId xmlns:a16="http://schemas.microsoft.com/office/drawing/2014/main" id="{3D9014F5-5C18-7582-7D6B-671F65416F56}"/>
              </a:ext>
            </a:extLst>
          </p:cNvPr>
          <p:cNvSpPr>
            <a:spLocks noGrp="1"/>
          </p:cNvSpPr>
          <p:nvPr>
            <p:ph type="sldNum" sz="quarter" idx="12"/>
          </p:nvPr>
        </p:nvSpPr>
        <p:spPr>
          <a:xfrm>
            <a:off x="9448800" y="6492875"/>
            <a:ext cx="2743200" cy="365125"/>
          </a:xfrm>
        </p:spPr>
        <p:txBody>
          <a:bodyPr/>
          <a:lstStyle/>
          <a:p>
            <a:fld id="{C6C19187-0210-4CC7-AE51-7FFB2AB55339}" type="slidenum">
              <a:rPr lang="en-US" smtClean="0"/>
              <a:t>11</a:t>
            </a:fld>
            <a:endParaRPr lang="en-US"/>
          </a:p>
        </p:txBody>
      </p:sp>
      <p:pic>
        <p:nvPicPr>
          <p:cNvPr id="5" name="Picture 4">
            <a:extLst>
              <a:ext uri="{FF2B5EF4-FFF2-40B4-BE49-F238E27FC236}">
                <a16:creationId xmlns:a16="http://schemas.microsoft.com/office/drawing/2014/main" id="{713F2612-0C3D-C58D-420E-56C2EE3BC3F2}"/>
              </a:ext>
            </a:extLst>
          </p:cNvPr>
          <p:cNvPicPr>
            <a:picLocks noChangeAspect="1"/>
          </p:cNvPicPr>
          <p:nvPr/>
        </p:nvPicPr>
        <p:blipFill>
          <a:blip r:embed="rId4">
            <a:extLst>
              <a:ext uri="{28A0092B-C50C-407E-A947-70E740481C1C}">
                <a14:useLocalDpi xmlns:a14="http://schemas.microsoft.com/office/drawing/2010/main" val="0"/>
              </a:ext>
            </a:extLst>
          </a:blip>
          <a:srcRect t="4277" b="4277"/>
          <a:stretch/>
        </p:blipFill>
        <p:spPr>
          <a:xfrm>
            <a:off x="-1859" y="3100192"/>
            <a:ext cx="2710677" cy="3757808"/>
          </a:xfrm>
          <a:prstGeom prst="rect">
            <a:avLst/>
          </a:prstGeom>
        </p:spPr>
      </p:pic>
      <p:sp>
        <p:nvSpPr>
          <p:cNvPr id="11" name="TextBox 10">
            <a:extLst>
              <a:ext uri="{FF2B5EF4-FFF2-40B4-BE49-F238E27FC236}">
                <a16:creationId xmlns:a16="http://schemas.microsoft.com/office/drawing/2014/main" id="{745AEEDB-79E9-03B8-EDC9-B96A923A4B74}"/>
              </a:ext>
            </a:extLst>
          </p:cNvPr>
          <p:cNvSpPr txBox="1"/>
          <p:nvPr/>
        </p:nvSpPr>
        <p:spPr>
          <a:xfrm>
            <a:off x="2945369" y="2114170"/>
            <a:ext cx="8840422" cy="3862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nSpc>
                <a:spcPts val="2100"/>
              </a:lnSpc>
              <a:spcBef>
                <a:spcPts val="0"/>
              </a:spcBef>
              <a:spcAft>
                <a:spcPts val="0"/>
              </a:spcAft>
            </a:pPr>
            <a:r>
              <a:rPr lang="en-US" sz="20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PI:</a:t>
            </a: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Dr. Camila Manrique-Acevedo, </a:t>
            </a:r>
            <a:r>
              <a:rPr lang="en-US" sz="2000" i="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Thomas W. Burns Distinguished Professor in Diabetes, Department of Medicine</a:t>
            </a:r>
          </a:p>
          <a:p>
            <a:pPr marL="0" marR="0">
              <a:lnSpc>
                <a:spcPts val="2100"/>
              </a:lnSpc>
              <a:spcBef>
                <a:spcPts val="0"/>
              </a:spcBef>
              <a:spcAft>
                <a:spcPts val="0"/>
              </a:spcAft>
            </a:pPr>
            <a:endParaRPr lang="en-US" sz="2000" i="1" kern="10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ts val="2100"/>
              </a:lnSpc>
              <a:spcBef>
                <a:spcPts val="0"/>
              </a:spcBef>
              <a:spcAft>
                <a:spcPts val="0"/>
              </a:spcAft>
            </a:pPr>
            <a:r>
              <a:rPr lang="en-US" sz="2000" b="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Co-PIs:</a:t>
            </a: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000" kern="0">
                <a:solidFill>
                  <a:srgbClr val="000000"/>
                </a:solidFill>
                <a:latin typeface="Calibri" panose="020F0502020204030204" pitchFamily="34" charset="0"/>
                <a:ea typeface="Times New Roman" panose="02020603050405020304" pitchFamily="18" charset="0"/>
                <a:cs typeface="Calibri" panose="020F0502020204030204" pitchFamily="34" charset="0"/>
              </a:rPr>
              <a:t>Dr. </a:t>
            </a: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Luis Martinez-Lemus, </a:t>
            </a:r>
            <a:r>
              <a:rPr lang="en-US" sz="2000" i="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Medical Pharmacology and Physiology, Dr. </a:t>
            </a: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Jaume Padilla, </a:t>
            </a:r>
            <a:r>
              <a:rPr lang="en-US" sz="2000" i="1"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Nutrition and Exercise Physiology</a:t>
            </a:r>
            <a:endParaRPr lang="en-US" sz="2000" i="1" kern="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a:lnSpc>
                <a:spcPts val="2100"/>
              </a:lnSpc>
              <a:spcBef>
                <a:spcPts val="0"/>
              </a:spcBef>
              <a:spcAft>
                <a:spcPts val="0"/>
              </a:spcAft>
            </a:pPr>
            <a:endParaRPr lang="en-US" sz="2000" i="1" kern="100">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ts val="2100"/>
              </a:lnSpc>
              <a:spcBef>
                <a:spcPts val="0"/>
              </a:spcBef>
              <a:spcAft>
                <a:spcPts val="0"/>
              </a:spcAft>
            </a:pPr>
            <a:r>
              <a:rPr lang="en-US" sz="2000" b="1">
                <a:latin typeface="Calibri" panose="020F0502020204030204" pitchFamily="34" charset="0"/>
                <a:cs typeface="Calibri" panose="020F0502020204030204" pitchFamily="34" charset="0"/>
              </a:rPr>
              <a:t>$3M</a:t>
            </a:r>
            <a:endParaRPr lang="en-US" sz="2000" b="1">
              <a:latin typeface="Calibri" panose="020F0502020204030204" pitchFamily="34" charset="0"/>
              <a:ea typeface="Calibri"/>
              <a:cs typeface="Calibri" panose="020F0502020204030204" pitchFamily="34" charset="0"/>
            </a:endParaRPr>
          </a:p>
          <a:p>
            <a:pPr>
              <a:lnSpc>
                <a:spcPts val="2100"/>
              </a:lnSpc>
            </a:pPr>
            <a:r>
              <a:rPr lang="en-US" sz="2000" b="1">
                <a:latin typeface="Calibri" panose="020F0502020204030204" pitchFamily="34" charset="0"/>
                <a:cs typeface="Calibri" panose="020F0502020204030204" pitchFamily="34" charset="0"/>
              </a:rPr>
              <a:t>Sponsor:</a:t>
            </a:r>
            <a:r>
              <a:rPr lang="en-US" sz="2000">
                <a:latin typeface="Calibri" panose="020F0502020204030204" pitchFamily="34" charset="0"/>
                <a:cs typeface="Calibri" panose="020F0502020204030204" pitchFamily="34" charset="0"/>
              </a:rPr>
              <a:t> </a:t>
            </a: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National Institutes of Health</a:t>
            </a:r>
            <a:endParaRPr lang="en-US" sz="2000">
              <a:latin typeface="Calibri" panose="020F0502020204030204" pitchFamily="34" charset="0"/>
              <a:ea typeface="+mn-lt"/>
              <a:cs typeface="Calibri" panose="020F0502020204030204" pitchFamily="34" charset="0"/>
            </a:endParaRPr>
          </a:p>
          <a:p>
            <a:pPr>
              <a:lnSpc>
                <a:spcPts val="2100"/>
              </a:lnSpc>
            </a:pPr>
            <a:endParaRPr lang="en-US" sz="2000">
              <a:latin typeface="Calibri" panose="020F0502020204030204" pitchFamily="34" charset="0"/>
              <a:ea typeface="Calibri"/>
              <a:cs typeface="Calibri" panose="020F0502020204030204" pitchFamily="34" charset="0"/>
            </a:endParaRPr>
          </a:p>
          <a:p>
            <a:pPr marL="0" marR="0">
              <a:lnSpc>
                <a:spcPts val="2100"/>
              </a:lnSpc>
              <a:spcBef>
                <a:spcPts val="0"/>
              </a:spcBef>
              <a:spcAft>
                <a:spcPts val="0"/>
              </a:spcAft>
            </a:pPr>
            <a:r>
              <a:rPr lang="en-US" sz="20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project will determine the molecular mechanisms underlying arterial stiffening in aging and, for the first time, examine the efficacy of sodium glucose co-transporter 2 (SGLT2) inhibition in reversing aging-associated arterial stiffening.</a:t>
            </a:r>
            <a:endParaRPr lang="en-US" sz="2000" kern="100">
              <a:effectLst/>
              <a:latin typeface="Calibri" panose="020F0502020204030204" pitchFamily="34" charset="0"/>
              <a:ea typeface="Times New Roman" panose="02020603050405020304" pitchFamily="18" charset="0"/>
              <a:cs typeface="Calibri" panose="020F0502020204030204" pitchFamily="34" charset="0"/>
            </a:endParaRPr>
          </a:p>
          <a:p>
            <a:pPr>
              <a:lnSpc>
                <a:spcPts val="2100"/>
              </a:lnSpc>
            </a:pPr>
            <a:endParaRPr lang="en-US" sz="2000">
              <a:latin typeface="Calibri" panose="020F0502020204030204" pitchFamily="34" charset="0"/>
              <a:cs typeface="Calibri" panose="020F0502020204030204" pitchFamily="34" charset="0"/>
            </a:endParaRPr>
          </a:p>
          <a:p>
            <a:pPr>
              <a:lnSpc>
                <a:spcPts val="2100"/>
              </a:lnSpc>
            </a:pPr>
            <a:r>
              <a:rPr lang="en-US" sz="2000" i="1" kern="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Cardiovascular disease is the main cause of death in older adults.</a:t>
            </a:r>
            <a:endParaRPr lang="en-US" sz="2000" i="1">
              <a:solidFill>
                <a:srgbClr val="0432FF"/>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FCF63BF-D36D-3594-8C70-2A95B496D484}"/>
              </a:ext>
            </a:extLst>
          </p:cNvPr>
          <p:cNvSpPr txBox="1"/>
          <p:nvPr/>
        </p:nvSpPr>
        <p:spPr>
          <a:xfrm>
            <a:off x="2945938" y="1283173"/>
            <a:ext cx="883985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SGLT2 Inhibition as a Therapeutic Strategy to Reverse Arterial Stiffening in Aging</a:t>
            </a:r>
            <a:endParaRPr lang="en-US" sz="1600"/>
          </a:p>
        </p:txBody>
      </p:sp>
    </p:spTree>
    <p:extLst>
      <p:ext uri="{BB962C8B-B14F-4D97-AF65-F5344CB8AC3E}">
        <p14:creationId xmlns:p14="http://schemas.microsoft.com/office/powerpoint/2010/main" val="2260291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7E064-D074-BF6C-799E-EC540597856E}"/>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0F54901-024C-045D-8C5D-E6A41A5F4B80}"/>
              </a:ext>
            </a:extLst>
          </p:cNvPr>
          <p:cNvSpPr/>
          <p:nvPr/>
        </p:nvSpPr>
        <p:spPr>
          <a:xfrm>
            <a:off x="2507938" y="1285731"/>
            <a:ext cx="9682333" cy="561821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F21593-7FB7-7DB4-DD2A-9055EE8FA201}"/>
              </a:ext>
            </a:extLst>
          </p:cNvPr>
          <p:cNvSpPr txBox="1"/>
          <p:nvPr/>
        </p:nvSpPr>
        <p:spPr>
          <a:xfrm>
            <a:off x="-1859" y="337324"/>
            <a:ext cx="1219571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latin typeface="Arial Black"/>
                <a:cs typeface="Arial"/>
              </a:rPr>
              <a:t>MU Major Grant</a:t>
            </a:r>
            <a:endParaRPr lang="en-US" sz="4000">
              <a:latin typeface="Arial Black"/>
            </a:endParaRPr>
          </a:p>
        </p:txBody>
      </p:sp>
      <p:sp>
        <p:nvSpPr>
          <p:cNvPr id="12" name="Rectangle 11">
            <a:extLst>
              <a:ext uri="{FF2B5EF4-FFF2-40B4-BE49-F238E27FC236}">
                <a16:creationId xmlns:a16="http://schemas.microsoft.com/office/drawing/2014/main" id="{78039C4F-CBD7-7181-CC65-6F74D83B92A3}"/>
              </a:ext>
            </a:extLst>
          </p:cNvPr>
          <p:cNvSpPr/>
          <p:nvPr/>
        </p:nvSpPr>
        <p:spPr>
          <a:xfrm>
            <a:off x="-5244" y="1283173"/>
            <a:ext cx="2714062" cy="2093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ED2038B0-C9D7-99A8-F571-3D151AE665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260" y="1167593"/>
            <a:ext cx="1830127" cy="2089813"/>
          </a:xfrm>
          <a:prstGeom prst="rect">
            <a:avLst/>
          </a:prstGeom>
        </p:spPr>
      </p:pic>
      <p:pic>
        <p:nvPicPr>
          <p:cNvPr id="5" name="Picture 4">
            <a:extLst>
              <a:ext uri="{FF2B5EF4-FFF2-40B4-BE49-F238E27FC236}">
                <a16:creationId xmlns:a16="http://schemas.microsoft.com/office/drawing/2014/main" id="{713F2612-0C3D-C58D-420E-56C2EE3BC3F2}"/>
              </a:ext>
            </a:extLst>
          </p:cNvPr>
          <p:cNvPicPr>
            <a:picLocks noChangeAspect="1"/>
          </p:cNvPicPr>
          <p:nvPr/>
        </p:nvPicPr>
        <p:blipFill rotWithShape="1">
          <a:blip r:embed="rId4">
            <a:extLst>
              <a:ext uri="{28A0092B-C50C-407E-A947-70E740481C1C}">
                <a14:useLocalDpi xmlns:a14="http://schemas.microsoft.com/office/drawing/2010/main" val="0"/>
              </a:ext>
            </a:extLst>
          </a:blip>
          <a:srcRect l="6403" r="6403"/>
          <a:stretch/>
        </p:blipFill>
        <p:spPr>
          <a:xfrm>
            <a:off x="-1859" y="3100192"/>
            <a:ext cx="2710677" cy="3755350"/>
          </a:xfrm>
          <a:prstGeom prst="rect">
            <a:avLst/>
          </a:prstGeom>
        </p:spPr>
      </p:pic>
      <p:sp>
        <p:nvSpPr>
          <p:cNvPr id="8" name="TextBox 7">
            <a:extLst>
              <a:ext uri="{FF2B5EF4-FFF2-40B4-BE49-F238E27FC236}">
                <a16:creationId xmlns:a16="http://schemas.microsoft.com/office/drawing/2014/main" id="{BA3A881C-D8B3-4632-AEAC-D7AC738AFE23}"/>
              </a:ext>
            </a:extLst>
          </p:cNvPr>
          <p:cNvSpPr txBox="1"/>
          <p:nvPr/>
        </p:nvSpPr>
        <p:spPr>
          <a:xfrm>
            <a:off x="2916091" y="2121616"/>
            <a:ext cx="8840422"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PI:</a:t>
            </a:r>
            <a:r>
              <a:rPr lang="en-US" sz="2000">
                <a:cs typeface="Calibri"/>
              </a:rPr>
              <a:t> Dr. Rene Cortese</a:t>
            </a:r>
            <a:r>
              <a:rPr lang="en-US" sz="2000">
                <a:ea typeface="+mn-lt"/>
                <a:cs typeface="+mn-lt"/>
              </a:rPr>
              <a:t>, </a:t>
            </a:r>
            <a:r>
              <a:rPr lang="en-US" sz="2000" i="1" kern="0">
                <a:solidFill>
                  <a:srgbClr val="000000"/>
                </a:solidFill>
                <a:effectLst/>
                <a:ea typeface="Times New Roman" panose="02020603050405020304" pitchFamily="18" charset="0"/>
                <a:cs typeface="Times New Roman" panose="02020603050405020304" pitchFamily="18" charset="0"/>
              </a:rPr>
              <a:t>Pediatrics and Obstetrics, Gynecology and Women's Health, School of Medicine</a:t>
            </a:r>
          </a:p>
          <a:p>
            <a:r>
              <a:rPr lang="en-US" sz="2000" b="1" kern="0">
                <a:solidFill>
                  <a:srgbClr val="000000"/>
                </a:solidFill>
                <a:effectLst/>
                <a:ea typeface="Times New Roman" panose="02020603050405020304" pitchFamily="18" charset="0"/>
                <a:cs typeface="Times New Roman" panose="02020603050405020304" pitchFamily="18" charset="0"/>
              </a:rPr>
              <a:t>Co-I:</a:t>
            </a:r>
            <a:r>
              <a:rPr lang="en-US" sz="2000" kern="0">
                <a:solidFill>
                  <a:srgbClr val="000000"/>
                </a:solidFill>
                <a:effectLst/>
                <a:ea typeface="Times New Roman" panose="02020603050405020304" pitchFamily="18" charset="0"/>
                <a:cs typeface="Times New Roman" panose="02020603050405020304" pitchFamily="18" charset="0"/>
              </a:rPr>
              <a:t> Dr. Mohammad </a:t>
            </a:r>
            <a:r>
              <a:rPr lang="en-US" sz="2000" kern="0" err="1">
                <a:solidFill>
                  <a:srgbClr val="000000"/>
                </a:solidFill>
                <a:effectLst/>
                <a:ea typeface="Times New Roman" panose="02020603050405020304" pitchFamily="18" charset="0"/>
                <a:cs typeface="Times New Roman" panose="02020603050405020304" pitchFamily="18" charset="0"/>
              </a:rPr>
              <a:t>Badran</a:t>
            </a:r>
            <a:r>
              <a:rPr lang="en-US" sz="2000" i="1" kern="0">
                <a:solidFill>
                  <a:srgbClr val="000000"/>
                </a:solidFill>
                <a:effectLst/>
                <a:ea typeface="Times New Roman" panose="02020603050405020304" pitchFamily="18" charset="0"/>
                <a:cs typeface="Times New Roman" panose="02020603050405020304" pitchFamily="18" charset="0"/>
              </a:rPr>
              <a:t>, Pediatrics</a:t>
            </a:r>
            <a:endParaRPr lang="en-US" sz="2000" i="1">
              <a:cs typeface="Calibri"/>
            </a:endParaRPr>
          </a:p>
          <a:p>
            <a:r>
              <a:rPr lang="en-US" sz="2000" b="1">
                <a:cs typeface="Calibri"/>
              </a:rPr>
              <a:t>$2.9M</a:t>
            </a:r>
            <a:endParaRPr lang="en-US" sz="2000" b="1">
              <a:ea typeface="Calibri"/>
              <a:cs typeface="Calibri"/>
            </a:endParaRPr>
          </a:p>
          <a:p>
            <a:r>
              <a:rPr lang="en-US" sz="2000" b="1">
                <a:cs typeface="Calibri"/>
              </a:rPr>
              <a:t>Sponsor:</a:t>
            </a:r>
            <a:r>
              <a:rPr lang="en-US" sz="2000">
                <a:cs typeface="Calibri"/>
              </a:rPr>
              <a:t> </a:t>
            </a:r>
            <a:r>
              <a:rPr lang="en-US" sz="2000">
                <a:ea typeface="+mn-lt"/>
                <a:cs typeface="+mn-lt"/>
              </a:rPr>
              <a:t>National Institutes of Health</a:t>
            </a:r>
          </a:p>
          <a:p>
            <a:endParaRPr lang="en-US" sz="2000">
              <a:ea typeface="Calibri"/>
              <a:cs typeface="Calibri"/>
            </a:endParaRPr>
          </a:p>
          <a:p>
            <a:r>
              <a:rPr lang="en-US" sz="2000" kern="0">
                <a:effectLst/>
                <a:ea typeface="Times New Roman" panose="02020603050405020304" pitchFamily="18" charset="0"/>
                <a:cs typeface="Times New Roman" panose="02020603050405020304" pitchFamily="18" charset="0"/>
              </a:rPr>
              <a:t>The grant will be used to investigate the phenotypic effects and molecular mechanisms of Obstructive Sleep Apnea (OSA)-induced vascular senescence, and their reversibility through selective targeting of senescent cells in the vasculature.</a:t>
            </a:r>
          </a:p>
          <a:p>
            <a:endParaRPr lang="en-US" sz="2000" i="1" kern="0">
              <a:solidFill>
                <a:srgbClr val="0432FF"/>
              </a:solidFill>
              <a:ea typeface="Times New Roman" panose="02020603050405020304" pitchFamily="18" charset="0"/>
              <a:cs typeface="Times New Roman" panose="02020603050405020304" pitchFamily="18" charset="0"/>
            </a:endParaRPr>
          </a:p>
          <a:p>
            <a:r>
              <a:rPr lang="en-US" sz="2000" i="1" kern="0">
                <a:solidFill>
                  <a:srgbClr val="0432FF"/>
                </a:solidFill>
                <a:ea typeface="Times New Roman" panose="02020603050405020304" pitchFamily="18" charset="0"/>
                <a:cs typeface="Times New Roman" panose="02020603050405020304" pitchFamily="18" charset="0"/>
              </a:rPr>
              <a:t>Approximately 39 million U.S. adults have OSA, according to the National Council </a:t>
            </a:r>
            <a:br>
              <a:rPr lang="en-US" sz="2000" i="1" kern="0">
                <a:solidFill>
                  <a:srgbClr val="0432FF"/>
                </a:solidFill>
                <a:ea typeface="Times New Roman" panose="02020603050405020304" pitchFamily="18" charset="0"/>
                <a:cs typeface="Times New Roman" panose="02020603050405020304" pitchFamily="18" charset="0"/>
              </a:rPr>
            </a:br>
            <a:r>
              <a:rPr lang="en-US" sz="2000" i="1" kern="0">
                <a:solidFill>
                  <a:srgbClr val="0432FF"/>
                </a:solidFill>
                <a:ea typeface="Times New Roman" panose="02020603050405020304" pitchFamily="18" charset="0"/>
                <a:cs typeface="Times New Roman" panose="02020603050405020304" pitchFamily="18" charset="0"/>
              </a:rPr>
              <a:t>on Aging.</a:t>
            </a:r>
            <a:endParaRPr lang="en-US" sz="2000" i="1" kern="0">
              <a:solidFill>
                <a:srgbClr val="0432FF"/>
              </a:solidFill>
              <a:effectLst/>
              <a:ea typeface="Times New Roman" panose="02020603050405020304" pitchFamily="18" charset="0"/>
              <a:cs typeface="Times New Roman" panose="02020603050405020304" pitchFamily="18" charset="0"/>
            </a:endParaRPr>
          </a:p>
          <a:p>
            <a:endParaRPr lang="en-US" sz="2000">
              <a:cs typeface="Calibri"/>
            </a:endParaRPr>
          </a:p>
        </p:txBody>
      </p:sp>
      <p:sp>
        <p:nvSpPr>
          <p:cNvPr id="9" name="TextBox 8">
            <a:extLst>
              <a:ext uri="{FF2B5EF4-FFF2-40B4-BE49-F238E27FC236}">
                <a16:creationId xmlns:a16="http://schemas.microsoft.com/office/drawing/2014/main" id="{8FB0AE59-8B43-1E75-E02F-B97E8BC9A9A4}"/>
              </a:ext>
            </a:extLst>
          </p:cNvPr>
          <p:cNvSpPr txBox="1"/>
          <p:nvPr/>
        </p:nvSpPr>
        <p:spPr>
          <a:xfrm>
            <a:off x="2916091" y="1290619"/>
            <a:ext cx="883985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p16 Cellular Senescence and Vascular Dysfunction </a:t>
            </a:r>
          </a:p>
          <a:p>
            <a:r>
              <a:rPr lang="en-US" sz="24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 Sleep Apnea</a:t>
            </a:r>
            <a:endParaRPr lang="en-US" sz="1600"/>
          </a:p>
        </p:txBody>
      </p:sp>
      <p:sp>
        <p:nvSpPr>
          <p:cNvPr id="2" name="Slide Number Placeholder 3">
            <a:extLst>
              <a:ext uri="{FF2B5EF4-FFF2-40B4-BE49-F238E27FC236}">
                <a16:creationId xmlns:a16="http://schemas.microsoft.com/office/drawing/2014/main" id="{A541D794-00E1-CFD7-C7DA-F231D9A9B8E5}"/>
              </a:ext>
            </a:extLst>
          </p:cNvPr>
          <p:cNvSpPr>
            <a:spLocks noGrp="1"/>
          </p:cNvSpPr>
          <p:nvPr>
            <p:ph type="sldNum" sz="quarter" idx="12"/>
          </p:nvPr>
        </p:nvSpPr>
        <p:spPr>
          <a:xfrm>
            <a:off x="9448800" y="6489700"/>
            <a:ext cx="2743200" cy="365125"/>
          </a:xfrm>
        </p:spPr>
        <p:txBody>
          <a:bodyPr/>
          <a:lstStyle/>
          <a:p>
            <a:fld id="{C6C19187-0210-4CC7-AE51-7FFB2AB55339}" type="slidenum">
              <a:rPr lang="en-US" smtClean="0"/>
              <a:t>12</a:t>
            </a:fld>
            <a:endParaRPr lang="en-US"/>
          </a:p>
        </p:txBody>
      </p:sp>
    </p:spTree>
    <p:extLst>
      <p:ext uri="{BB962C8B-B14F-4D97-AF65-F5344CB8AC3E}">
        <p14:creationId xmlns:p14="http://schemas.microsoft.com/office/powerpoint/2010/main" val="2070667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7E064-D074-BF6C-799E-EC540597856E}"/>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20F54901-024C-045D-8C5D-E6A41A5F4B80}"/>
              </a:ext>
            </a:extLst>
          </p:cNvPr>
          <p:cNvSpPr/>
          <p:nvPr/>
        </p:nvSpPr>
        <p:spPr>
          <a:xfrm>
            <a:off x="2507938" y="1285731"/>
            <a:ext cx="9682333" cy="561821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F21593-7FB7-7DB4-DD2A-9055EE8FA201}"/>
              </a:ext>
            </a:extLst>
          </p:cNvPr>
          <p:cNvSpPr txBox="1"/>
          <p:nvPr/>
        </p:nvSpPr>
        <p:spPr>
          <a:xfrm>
            <a:off x="-1859" y="337324"/>
            <a:ext cx="1219571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latin typeface="Arial Black"/>
                <a:cs typeface="Arial"/>
              </a:rPr>
              <a:t>MU Major Grant</a:t>
            </a:r>
            <a:endParaRPr lang="en-US" sz="4000">
              <a:latin typeface="Arial Black"/>
            </a:endParaRPr>
          </a:p>
        </p:txBody>
      </p:sp>
      <p:sp>
        <p:nvSpPr>
          <p:cNvPr id="12" name="Rectangle 11">
            <a:extLst>
              <a:ext uri="{FF2B5EF4-FFF2-40B4-BE49-F238E27FC236}">
                <a16:creationId xmlns:a16="http://schemas.microsoft.com/office/drawing/2014/main" id="{78039C4F-CBD7-7181-CC65-6F74D83B92A3}"/>
              </a:ext>
            </a:extLst>
          </p:cNvPr>
          <p:cNvSpPr/>
          <p:nvPr/>
        </p:nvSpPr>
        <p:spPr>
          <a:xfrm>
            <a:off x="-5244" y="1283173"/>
            <a:ext cx="2714062" cy="20935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ED2038B0-C9D7-99A8-F571-3D151AE665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260" y="1167593"/>
            <a:ext cx="1830127" cy="2089813"/>
          </a:xfrm>
          <a:prstGeom prst="rect">
            <a:avLst/>
          </a:prstGeom>
        </p:spPr>
      </p:pic>
      <p:sp>
        <p:nvSpPr>
          <p:cNvPr id="4" name="Slide Number Placeholder 3">
            <a:extLst>
              <a:ext uri="{FF2B5EF4-FFF2-40B4-BE49-F238E27FC236}">
                <a16:creationId xmlns:a16="http://schemas.microsoft.com/office/drawing/2014/main" id="{3D9014F5-5C18-7582-7D6B-671F65416F56}"/>
              </a:ext>
            </a:extLst>
          </p:cNvPr>
          <p:cNvSpPr>
            <a:spLocks noGrp="1"/>
          </p:cNvSpPr>
          <p:nvPr>
            <p:ph type="sldNum" sz="quarter" idx="12"/>
          </p:nvPr>
        </p:nvSpPr>
        <p:spPr>
          <a:xfrm>
            <a:off x="9448800" y="6489700"/>
            <a:ext cx="2743200" cy="365125"/>
          </a:xfrm>
        </p:spPr>
        <p:txBody>
          <a:bodyPr/>
          <a:lstStyle/>
          <a:p>
            <a:fld id="{C6C19187-0210-4CC7-AE51-7FFB2AB55339}" type="slidenum">
              <a:rPr lang="en-US" smtClean="0"/>
              <a:t>13</a:t>
            </a:fld>
            <a:endParaRPr lang="en-US"/>
          </a:p>
        </p:txBody>
      </p:sp>
      <p:pic>
        <p:nvPicPr>
          <p:cNvPr id="5" name="Picture 4">
            <a:extLst>
              <a:ext uri="{FF2B5EF4-FFF2-40B4-BE49-F238E27FC236}">
                <a16:creationId xmlns:a16="http://schemas.microsoft.com/office/drawing/2014/main" id="{713F2612-0C3D-C58D-420E-56C2EE3BC3F2}"/>
              </a:ext>
            </a:extLst>
          </p:cNvPr>
          <p:cNvPicPr>
            <a:picLocks noChangeAspect="1"/>
          </p:cNvPicPr>
          <p:nvPr/>
        </p:nvPicPr>
        <p:blipFill rotWithShape="1">
          <a:blip r:embed="rId4">
            <a:extLst>
              <a:ext uri="{28A0092B-C50C-407E-A947-70E740481C1C}">
                <a14:useLocalDpi xmlns:a14="http://schemas.microsoft.com/office/drawing/2010/main" val="0"/>
              </a:ext>
            </a:extLst>
          </a:blip>
          <a:srcRect l="6403" r="6403"/>
          <a:stretch/>
        </p:blipFill>
        <p:spPr>
          <a:xfrm>
            <a:off x="-1859" y="3100192"/>
            <a:ext cx="2710677" cy="3755350"/>
          </a:xfrm>
          <a:prstGeom prst="rect">
            <a:avLst/>
          </a:prstGeom>
        </p:spPr>
      </p:pic>
      <p:sp>
        <p:nvSpPr>
          <p:cNvPr id="8" name="TextBox 7">
            <a:extLst>
              <a:ext uri="{FF2B5EF4-FFF2-40B4-BE49-F238E27FC236}">
                <a16:creationId xmlns:a16="http://schemas.microsoft.com/office/drawing/2014/main" id="{87B8EEA6-E019-3C2D-0FF5-CA3AE4846A97}"/>
              </a:ext>
            </a:extLst>
          </p:cNvPr>
          <p:cNvSpPr txBox="1"/>
          <p:nvPr/>
        </p:nvSpPr>
        <p:spPr>
          <a:xfrm>
            <a:off x="2916091" y="2114170"/>
            <a:ext cx="8911474" cy="46835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1950" b="1">
                <a:cs typeface="Calibri"/>
              </a:rPr>
              <a:t>PI:</a:t>
            </a:r>
            <a:r>
              <a:rPr lang="en-US" sz="1950">
                <a:cs typeface="Calibri"/>
              </a:rPr>
              <a:t> Dr. </a:t>
            </a:r>
            <a:r>
              <a:rPr lang="en-US" sz="1950" kern="0">
                <a:solidFill>
                  <a:srgbClr val="000000"/>
                </a:solidFill>
                <a:effectLst/>
                <a:ea typeface="Times New Roman" panose="02020603050405020304" pitchFamily="18" charset="0"/>
                <a:cs typeface="Times New Roman" panose="02020603050405020304" pitchFamily="18" charset="0"/>
              </a:rPr>
              <a:t>Scott </a:t>
            </a:r>
            <a:r>
              <a:rPr lang="en-US" sz="1950" kern="0" err="1">
                <a:solidFill>
                  <a:srgbClr val="000000"/>
                </a:solidFill>
                <a:effectLst/>
                <a:ea typeface="Times New Roman" panose="02020603050405020304" pitchFamily="18" charset="0"/>
                <a:cs typeface="Times New Roman" panose="02020603050405020304" pitchFamily="18" charset="0"/>
              </a:rPr>
              <a:t>Zawieja</a:t>
            </a:r>
            <a:r>
              <a:rPr lang="en-US" sz="1950" kern="0">
                <a:solidFill>
                  <a:srgbClr val="000000"/>
                </a:solidFill>
                <a:effectLst/>
                <a:ea typeface="Times New Roman" panose="02020603050405020304" pitchFamily="18" charset="0"/>
                <a:cs typeface="Times New Roman" panose="02020603050405020304" pitchFamily="18" charset="0"/>
              </a:rPr>
              <a:t>, </a:t>
            </a:r>
            <a:r>
              <a:rPr lang="en-US" sz="1950" i="1" kern="0">
                <a:solidFill>
                  <a:srgbClr val="000000"/>
                </a:solidFill>
                <a:effectLst/>
                <a:ea typeface="Times New Roman" panose="02020603050405020304" pitchFamily="18" charset="0"/>
                <a:cs typeface="Times New Roman" panose="02020603050405020304" pitchFamily="18" charset="0"/>
              </a:rPr>
              <a:t>Medical Pharmacology and Physiology, School of Medicine</a:t>
            </a:r>
          </a:p>
          <a:p>
            <a:pPr marL="0" marR="0">
              <a:lnSpc>
                <a:spcPct val="90000"/>
              </a:lnSpc>
            </a:pPr>
            <a:r>
              <a:rPr lang="en-US" sz="1950" b="1" kern="0">
                <a:solidFill>
                  <a:srgbClr val="000000"/>
                </a:solidFill>
                <a:effectLst/>
                <a:ea typeface="Times New Roman" panose="02020603050405020304" pitchFamily="18" charset="0"/>
                <a:cs typeface="Times New Roman" panose="02020603050405020304" pitchFamily="18" charset="0"/>
              </a:rPr>
              <a:t>Co-I:</a:t>
            </a:r>
            <a:r>
              <a:rPr lang="en-US" sz="1950" kern="0">
                <a:solidFill>
                  <a:srgbClr val="000000"/>
                </a:solidFill>
                <a:effectLst/>
                <a:ea typeface="Times New Roman" panose="02020603050405020304" pitchFamily="18" charset="0"/>
                <a:cs typeface="Times New Roman" panose="02020603050405020304" pitchFamily="18" charset="0"/>
              </a:rPr>
              <a:t> </a:t>
            </a:r>
          </a:p>
          <a:p>
            <a:pPr marL="342900" marR="0" indent="-342900">
              <a:lnSpc>
                <a:spcPct val="90000"/>
              </a:lnSpc>
              <a:buFont typeface="Arial" panose="020B0604020202020204" pitchFamily="34" charset="0"/>
              <a:buChar char="•"/>
            </a:pPr>
            <a:r>
              <a:rPr lang="en-US" sz="1950" kern="0">
                <a:solidFill>
                  <a:srgbClr val="000000"/>
                </a:solidFill>
                <a:effectLst/>
                <a:ea typeface="Times New Roman" panose="02020603050405020304" pitchFamily="18" charset="0"/>
                <a:cs typeface="Times New Roman" panose="02020603050405020304" pitchFamily="18" charset="0"/>
              </a:rPr>
              <a:t>Dr. Luis Polo-Parada, </a:t>
            </a:r>
            <a:r>
              <a:rPr lang="en-US" sz="1950" i="1" kern="0">
                <a:solidFill>
                  <a:srgbClr val="000000"/>
                </a:solidFill>
                <a:effectLst/>
                <a:ea typeface="Times New Roman" panose="02020603050405020304" pitchFamily="18" charset="0"/>
                <a:cs typeface="Times New Roman" panose="02020603050405020304" pitchFamily="18" charset="0"/>
              </a:rPr>
              <a:t>Medical Pharmacology and Physiology, School of Medicine;</a:t>
            </a:r>
            <a:endParaRPr lang="en-US" sz="1950" i="1" kern="0">
              <a:solidFill>
                <a:srgbClr val="000000"/>
              </a:solidFill>
              <a:ea typeface="Times New Roman" panose="02020603050405020304" pitchFamily="18" charset="0"/>
              <a:cs typeface="Times New Roman" panose="02020603050405020304" pitchFamily="18" charset="0"/>
            </a:endParaRPr>
          </a:p>
          <a:p>
            <a:pPr marL="342900" marR="0" indent="-342900">
              <a:lnSpc>
                <a:spcPct val="90000"/>
              </a:lnSpc>
              <a:buFont typeface="Arial" panose="020B0604020202020204" pitchFamily="34" charset="0"/>
              <a:buChar char="•"/>
            </a:pPr>
            <a:r>
              <a:rPr lang="en-US" sz="1950" kern="0">
                <a:solidFill>
                  <a:srgbClr val="000000"/>
                </a:solidFill>
                <a:effectLst/>
                <a:ea typeface="Times New Roman" panose="02020603050405020304" pitchFamily="18" charset="0"/>
                <a:cs typeface="Times New Roman" panose="02020603050405020304" pitchFamily="18" charset="0"/>
              </a:rPr>
              <a:t>Steven S. Segal, </a:t>
            </a:r>
            <a:r>
              <a:rPr lang="en-US" sz="1950" i="1" kern="0">
                <a:solidFill>
                  <a:srgbClr val="000000"/>
                </a:solidFill>
                <a:effectLst/>
                <a:ea typeface="Times New Roman" panose="02020603050405020304" pitchFamily="18" charset="0"/>
                <a:cs typeface="Times New Roman" panose="02020603050405020304" pitchFamily="18" charset="0"/>
              </a:rPr>
              <a:t>Curators’ Distinguished Professor</a:t>
            </a:r>
            <a:r>
              <a:rPr lang="en-US" sz="1950" i="1" kern="0">
                <a:solidFill>
                  <a:srgbClr val="000000"/>
                </a:solidFill>
                <a:ea typeface="Times New Roman" panose="02020603050405020304" pitchFamily="18" charset="0"/>
                <a:cs typeface="Times New Roman" panose="02020603050405020304" pitchFamily="18" charset="0"/>
              </a:rPr>
              <a:t> and </a:t>
            </a:r>
            <a:r>
              <a:rPr lang="en-US" sz="1950" kern="0">
                <a:solidFill>
                  <a:srgbClr val="000000"/>
                </a:solidFill>
                <a:effectLst/>
                <a:ea typeface="Times New Roman" panose="02020603050405020304" pitchFamily="18" charset="0"/>
                <a:cs typeface="Times New Roman" panose="02020603050405020304" pitchFamily="18" charset="0"/>
              </a:rPr>
              <a:t>Margaret Proctor Mulligan Professor in Medical Research, Medical Pharmacology and Physiology</a:t>
            </a:r>
          </a:p>
          <a:p>
            <a:pPr marL="0" marR="0">
              <a:lnSpc>
                <a:spcPct val="90000"/>
              </a:lnSpc>
            </a:pPr>
            <a:endParaRPr lang="en-US" sz="1950" kern="0">
              <a:solidFill>
                <a:srgbClr val="000000"/>
              </a:solidFill>
              <a:effectLst/>
              <a:ea typeface="Times New Roman" panose="02020603050405020304" pitchFamily="18" charset="0"/>
              <a:cs typeface="Times New Roman" panose="02020603050405020304" pitchFamily="18" charset="0"/>
            </a:endParaRPr>
          </a:p>
          <a:p>
            <a:pPr marL="0" marR="0">
              <a:lnSpc>
                <a:spcPct val="90000"/>
              </a:lnSpc>
            </a:pPr>
            <a:r>
              <a:rPr lang="en-US" sz="1950" b="1">
                <a:cs typeface="Calibri"/>
              </a:rPr>
              <a:t>$2.9M</a:t>
            </a:r>
            <a:endParaRPr lang="en-US" sz="1950" b="1">
              <a:ea typeface="Calibri"/>
              <a:cs typeface="Calibri"/>
            </a:endParaRPr>
          </a:p>
          <a:p>
            <a:pPr>
              <a:lnSpc>
                <a:spcPct val="90000"/>
              </a:lnSpc>
            </a:pPr>
            <a:r>
              <a:rPr lang="en-US" sz="1950" b="1">
                <a:cs typeface="Calibri"/>
              </a:rPr>
              <a:t>Sponsor:</a:t>
            </a:r>
            <a:r>
              <a:rPr lang="en-US" sz="1950">
                <a:cs typeface="Calibri"/>
              </a:rPr>
              <a:t> </a:t>
            </a:r>
            <a:r>
              <a:rPr lang="en-US" sz="1950" kern="0">
                <a:solidFill>
                  <a:srgbClr val="000000"/>
                </a:solidFill>
                <a:effectLst/>
                <a:ea typeface="Times New Roman" panose="02020603050405020304" pitchFamily="18" charset="0"/>
                <a:cs typeface="Times New Roman" panose="02020603050405020304" pitchFamily="18" charset="0"/>
              </a:rPr>
              <a:t>National Institutes of Health</a:t>
            </a:r>
            <a:endParaRPr lang="en-US" sz="1950">
              <a:ea typeface="+mn-lt"/>
              <a:cs typeface="+mn-lt"/>
            </a:endParaRPr>
          </a:p>
          <a:p>
            <a:pPr>
              <a:lnSpc>
                <a:spcPct val="90000"/>
              </a:lnSpc>
            </a:pPr>
            <a:endParaRPr lang="en-US" sz="1950">
              <a:ea typeface="Calibri"/>
              <a:cs typeface="Calibri"/>
            </a:endParaRPr>
          </a:p>
          <a:p>
            <a:pPr marL="0" marR="0">
              <a:lnSpc>
                <a:spcPct val="90000"/>
              </a:lnSpc>
            </a:pPr>
            <a:r>
              <a:rPr lang="en-US" sz="1950" kern="0">
                <a:solidFill>
                  <a:srgbClr val="000000"/>
                </a:solidFill>
                <a:effectLst/>
                <a:ea typeface="Times New Roman" panose="02020603050405020304" pitchFamily="18" charset="0"/>
                <a:cs typeface="Times New Roman" panose="02020603050405020304" pitchFamily="18" charset="0"/>
              </a:rPr>
              <a:t>The central goal of this proposal is to explore the prevailing hypothesis for the pathogenesis of secondary lymphedema to identify novel targets for pharmacological intervention in lymphedema patients and may shed light on lymphatic collecting vessel contractile dysfunction reported in obesity, diabetes and hypertension.</a:t>
            </a:r>
            <a:endParaRPr lang="en-US" sz="1950" kern="100">
              <a:effectLst/>
              <a:ea typeface="Times New Roman" panose="02020603050405020304" pitchFamily="18" charset="0"/>
              <a:cs typeface="Times New Roman" panose="02020603050405020304" pitchFamily="18" charset="0"/>
            </a:endParaRPr>
          </a:p>
          <a:p>
            <a:pPr>
              <a:lnSpc>
                <a:spcPct val="90000"/>
              </a:lnSpc>
            </a:pPr>
            <a:endParaRPr lang="en-US" sz="1950">
              <a:cs typeface="Calibri"/>
            </a:endParaRPr>
          </a:p>
          <a:p>
            <a:pPr>
              <a:lnSpc>
                <a:spcPct val="90000"/>
              </a:lnSpc>
            </a:pPr>
            <a:r>
              <a:rPr lang="en-US" sz="1950" i="1" kern="0">
                <a:solidFill>
                  <a:srgbClr val="0432FF"/>
                </a:solidFill>
                <a:effectLst/>
                <a:ea typeface="Times New Roman" panose="02020603050405020304" pitchFamily="18" charset="0"/>
                <a:cs typeface="Times New Roman" panose="02020603050405020304" pitchFamily="18" charset="0"/>
              </a:rPr>
              <a:t>Secondary lymphedema, afflicting 1 in 1,000 Americans, poses a significant financial and health burden, resulting in a debilitating and incurable swelling and fibrosis in the affected extremity or tissue.</a:t>
            </a:r>
            <a:endParaRPr lang="en-US" sz="1950" i="1">
              <a:solidFill>
                <a:srgbClr val="0432FF"/>
              </a:solidFill>
              <a:cs typeface="Calibri"/>
            </a:endParaRPr>
          </a:p>
        </p:txBody>
      </p:sp>
      <p:sp>
        <p:nvSpPr>
          <p:cNvPr id="9" name="TextBox 8">
            <a:extLst>
              <a:ext uri="{FF2B5EF4-FFF2-40B4-BE49-F238E27FC236}">
                <a16:creationId xmlns:a16="http://schemas.microsoft.com/office/drawing/2014/main" id="{ACEEF321-DF6E-F5B0-2416-09ADF037C55C}"/>
              </a:ext>
            </a:extLst>
          </p:cNvPr>
          <p:cNvSpPr txBox="1"/>
          <p:nvPr/>
        </p:nvSpPr>
        <p:spPr>
          <a:xfrm>
            <a:off x="2916660" y="1283173"/>
            <a:ext cx="883985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Regulation of Lymphatic Muscle Cell Function by Store Operated Calcium </a:t>
            </a:r>
            <a:r>
              <a:rPr lang="en-US" sz="2400" b="1" kern="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eEntry</a:t>
            </a:r>
            <a:r>
              <a:rPr lang="en-US" sz="2400" b="1" kern="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Signaling</a:t>
            </a:r>
            <a:endParaRPr lang="en-US" sz="1600"/>
          </a:p>
        </p:txBody>
      </p:sp>
    </p:spTree>
    <p:extLst>
      <p:ext uri="{BB962C8B-B14F-4D97-AF65-F5344CB8AC3E}">
        <p14:creationId xmlns:p14="http://schemas.microsoft.com/office/powerpoint/2010/main" val="1767942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C37D8-901B-CE17-E43D-31294891F7C7}"/>
              </a:ext>
            </a:extLst>
          </p:cNvPr>
          <p:cNvSpPr txBox="1"/>
          <p:nvPr/>
        </p:nvSpPr>
        <p:spPr>
          <a:xfrm>
            <a:off x="1" y="0"/>
            <a:ext cx="12218581"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Black" panose="020B0A04020102020204"/>
                <a:ea typeface="+mn-ea"/>
                <a:cs typeface="+mn-cs"/>
              </a:rPr>
              <a:t>FYTD Philanthropy</a:t>
            </a:r>
          </a:p>
        </p:txBody>
      </p:sp>
      <p:graphicFrame>
        <p:nvGraphicFramePr>
          <p:cNvPr id="9" name="Chart 8">
            <a:extLst>
              <a:ext uri="{FF2B5EF4-FFF2-40B4-BE49-F238E27FC236}">
                <a16:creationId xmlns:a16="http://schemas.microsoft.com/office/drawing/2014/main" id="{274376E3-0919-B363-738A-3DC8C188218D}"/>
              </a:ext>
            </a:extLst>
          </p:cNvPr>
          <p:cNvGraphicFramePr>
            <a:graphicFrameLocks/>
          </p:cNvGraphicFramePr>
          <p:nvPr>
            <p:extLst>
              <p:ext uri="{D42A27DB-BD31-4B8C-83A1-F6EECF244321}">
                <p14:modId xmlns:p14="http://schemas.microsoft.com/office/powerpoint/2010/main" val="1090020409"/>
              </p:ext>
            </p:extLst>
          </p:nvPr>
        </p:nvGraphicFramePr>
        <p:xfrm>
          <a:off x="287079" y="717411"/>
          <a:ext cx="4892566" cy="27115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66F73175-D655-6891-4D9F-A96EDFE1CB16}"/>
              </a:ext>
            </a:extLst>
          </p:cNvPr>
          <p:cNvGraphicFramePr>
            <a:graphicFrameLocks/>
          </p:cNvGraphicFramePr>
          <p:nvPr>
            <p:extLst>
              <p:ext uri="{D42A27DB-BD31-4B8C-83A1-F6EECF244321}">
                <p14:modId xmlns:p14="http://schemas.microsoft.com/office/powerpoint/2010/main" val="2746554096"/>
              </p:ext>
            </p:extLst>
          </p:nvPr>
        </p:nvGraphicFramePr>
        <p:xfrm>
          <a:off x="6243144" y="647699"/>
          <a:ext cx="4745419" cy="278130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79ECB38D-2557-FBA9-78A9-1425DE247350}"/>
              </a:ext>
            </a:extLst>
          </p:cNvPr>
          <p:cNvSpPr txBox="1"/>
          <p:nvPr/>
        </p:nvSpPr>
        <p:spPr>
          <a:xfrm>
            <a:off x="9044247" y="1579418"/>
            <a:ext cx="814648" cy="307777"/>
          </a:xfrm>
          <a:prstGeom prst="rect">
            <a:avLst/>
          </a:prstGeom>
          <a:noFill/>
        </p:spPr>
        <p:txBody>
          <a:bodyPr wrap="square" rtlCol="0">
            <a:spAutoFit/>
          </a:bodyPr>
          <a:lstStyle/>
          <a:p>
            <a:r>
              <a:rPr lang="en-US" sz="1400" b="1"/>
              <a:t>$355 M</a:t>
            </a:r>
          </a:p>
        </p:txBody>
      </p:sp>
      <p:sp>
        <p:nvSpPr>
          <p:cNvPr id="12" name="Arrow: Left 11">
            <a:extLst>
              <a:ext uri="{FF2B5EF4-FFF2-40B4-BE49-F238E27FC236}">
                <a16:creationId xmlns:a16="http://schemas.microsoft.com/office/drawing/2014/main" id="{289C50DB-7E8D-AD3F-D56F-D1C11E3CE2D5}"/>
              </a:ext>
            </a:extLst>
          </p:cNvPr>
          <p:cNvSpPr/>
          <p:nvPr/>
        </p:nvSpPr>
        <p:spPr>
          <a:xfrm>
            <a:off x="8628611" y="1579418"/>
            <a:ext cx="415636" cy="307777"/>
          </a:xfrm>
          <a:prstGeom prst="lef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art 3">
            <a:extLst>
              <a:ext uri="{FF2B5EF4-FFF2-40B4-BE49-F238E27FC236}">
                <a16:creationId xmlns:a16="http://schemas.microsoft.com/office/drawing/2014/main" id="{274376E3-0919-B363-738A-3DC8C188218D}"/>
              </a:ext>
            </a:extLst>
          </p:cNvPr>
          <p:cNvGraphicFramePr>
            <a:graphicFrameLocks/>
          </p:cNvGraphicFramePr>
          <p:nvPr>
            <p:extLst>
              <p:ext uri="{D42A27DB-BD31-4B8C-83A1-F6EECF244321}">
                <p14:modId xmlns:p14="http://schemas.microsoft.com/office/powerpoint/2010/main" val="3820532796"/>
              </p:ext>
            </p:extLst>
          </p:nvPr>
        </p:nvGraphicFramePr>
        <p:xfrm>
          <a:off x="287079" y="647700"/>
          <a:ext cx="4892566" cy="27813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D7DA4BE1-CCEB-529B-4177-FFBE62BA25F7}"/>
              </a:ext>
            </a:extLst>
          </p:cNvPr>
          <p:cNvGraphicFramePr>
            <a:graphicFrameLocks/>
          </p:cNvGraphicFramePr>
          <p:nvPr>
            <p:extLst>
              <p:ext uri="{D42A27DB-BD31-4B8C-83A1-F6EECF244321}">
                <p14:modId xmlns:p14="http://schemas.microsoft.com/office/powerpoint/2010/main" val="2930225658"/>
              </p:ext>
            </p:extLst>
          </p:nvPr>
        </p:nvGraphicFramePr>
        <p:xfrm>
          <a:off x="287079" y="3695449"/>
          <a:ext cx="4892566" cy="27813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0A2D6956-36B2-92EB-0B34-BE40DA8E1A0E}"/>
              </a:ext>
            </a:extLst>
          </p:cNvPr>
          <p:cNvGraphicFramePr>
            <a:graphicFrameLocks/>
          </p:cNvGraphicFramePr>
          <p:nvPr>
            <p:extLst>
              <p:ext uri="{D42A27DB-BD31-4B8C-83A1-F6EECF244321}">
                <p14:modId xmlns:p14="http://schemas.microsoft.com/office/powerpoint/2010/main" val="3572647902"/>
              </p:ext>
            </p:extLst>
          </p:nvPr>
        </p:nvGraphicFramePr>
        <p:xfrm>
          <a:off x="6367549" y="3695449"/>
          <a:ext cx="4621013" cy="278130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93195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65D397-052B-A7FF-F7B6-EF952455088D}"/>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48" name="Title 1">
            <a:extLst>
              <a:ext uri="{FF2B5EF4-FFF2-40B4-BE49-F238E27FC236}">
                <a16:creationId xmlns:a16="http://schemas.microsoft.com/office/drawing/2014/main" id="{8359124C-A6A4-A069-0FA2-9B4C350AFCD5}"/>
              </a:ext>
            </a:extLst>
          </p:cNvPr>
          <p:cNvSpPr txBox="1">
            <a:spLocks/>
          </p:cNvSpPr>
          <p:nvPr/>
        </p:nvSpPr>
        <p:spPr>
          <a:xfrm>
            <a:off x="840410" y="32371"/>
            <a:ext cx="10515600" cy="1100832"/>
          </a:xfrm>
          <a:prstGeom prst="rect">
            <a:avLst/>
          </a:prstGeom>
        </p:spPr>
        <p:txBody>
          <a:bodyPr>
            <a:normAutofit/>
          </a:bodyPr>
          <a:lstStyle>
            <a:lvl1pPr algn="ctr" defTabSz="914400" rtl="0" eaLnBrk="1" latinLnBrk="0" hangingPunct="1">
              <a:lnSpc>
                <a:spcPct val="90000"/>
              </a:lnSpc>
              <a:spcBef>
                <a:spcPct val="0"/>
              </a:spcBef>
              <a:buNone/>
              <a:defRPr sz="4400" kern="1200">
                <a:solidFill>
                  <a:schemeClr val="tx2"/>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1C3044"/>
                </a:solidFill>
                <a:effectLst/>
                <a:uLnTx/>
                <a:uFillTx/>
                <a:latin typeface="Arial Black"/>
                <a:ea typeface="+mj-ea"/>
                <a:cs typeface="+mj-cs"/>
              </a:rPr>
              <a:t>UM Leadership Appointments </a:t>
            </a:r>
          </a:p>
        </p:txBody>
      </p:sp>
      <p:grpSp>
        <p:nvGrpSpPr>
          <p:cNvPr id="41" name="Group 40">
            <a:extLst>
              <a:ext uri="{FF2B5EF4-FFF2-40B4-BE49-F238E27FC236}">
                <a16:creationId xmlns:a16="http://schemas.microsoft.com/office/drawing/2014/main" id="{480CE280-4AB5-E601-4FB9-75F348F41CDE}"/>
              </a:ext>
            </a:extLst>
          </p:cNvPr>
          <p:cNvGrpSpPr/>
          <p:nvPr/>
        </p:nvGrpSpPr>
        <p:grpSpPr>
          <a:xfrm>
            <a:off x="0" y="680912"/>
            <a:ext cx="2336207" cy="1996531"/>
            <a:chOff x="0" y="680912"/>
            <a:chExt cx="2336207" cy="1996531"/>
          </a:xfrm>
        </p:grpSpPr>
        <p:sp>
          <p:nvSpPr>
            <p:cNvPr id="9" name="TextBox 8">
              <a:extLst>
                <a:ext uri="{FF2B5EF4-FFF2-40B4-BE49-F238E27FC236}">
                  <a16:creationId xmlns:a16="http://schemas.microsoft.com/office/drawing/2014/main" id="{272A52B3-55BF-4617-B901-444832CE8973}"/>
                </a:ext>
              </a:extLst>
            </p:cNvPr>
            <p:cNvSpPr txBox="1">
              <a:spLocks/>
            </p:cNvSpPr>
            <p:nvPr/>
          </p:nvSpPr>
          <p:spPr>
            <a:xfrm>
              <a:off x="0" y="1969557"/>
              <a:ext cx="23362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Matt Martens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Provost and Executive Vice Chancellor for Academic Affairs</a:t>
              </a:r>
            </a:p>
          </p:txBody>
        </p:sp>
        <p:pic>
          <p:nvPicPr>
            <p:cNvPr id="6" name="Picture 5" descr="A person wearing glasses and a suit&#10;&#10;Description automatically generated">
              <a:extLst>
                <a:ext uri="{FF2B5EF4-FFF2-40B4-BE49-F238E27FC236}">
                  <a16:creationId xmlns:a16="http://schemas.microsoft.com/office/drawing/2014/main" id="{FAE62421-C261-803D-B5F8-0C2115591E59}"/>
                </a:ext>
              </a:extLst>
            </p:cNvPr>
            <p:cNvPicPr>
              <a:picLocks noChangeAspect="1"/>
            </p:cNvPicPr>
            <p:nvPr/>
          </p:nvPicPr>
          <p:blipFill>
            <a:blip r:embed="rId4"/>
            <a:stretch>
              <a:fillRect/>
            </a:stretch>
          </p:blipFill>
          <p:spPr>
            <a:xfrm>
              <a:off x="617707" y="680912"/>
              <a:ext cx="1101188" cy="1165897"/>
            </a:xfrm>
            <a:prstGeom prst="rect">
              <a:avLst/>
            </a:prstGeom>
          </p:spPr>
        </p:pic>
        <p:pic>
          <p:nvPicPr>
            <p:cNvPr id="47" name="Picture 46" descr="From left to right, Ifeolu David, Austin Lawrence, Duke Cruz, Rowena Woode and Carlos Rivera.">
              <a:extLst>
                <a:ext uri="{FF2B5EF4-FFF2-40B4-BE49-F238E27FC236}">
                  <a16:creationId xmlns:a16="http://schemas.microsoft.com/office/drawing/2014/main" id="{7D17050B-FF4E-E75C-FEED-0D6BB967BF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4984" y="1388967"/>
              <a:ext cx="631924" cy="727158"/>
            </a:xfrm>
            <a:prstGeom prst="rect">
              <a:avLst/>
            </a:prstGeom>
          </p:spPr>
        </p:pic>
      </p:grpSp>
      <p:grpSp>
        <p:nvGrpSpPr>
          <p:cNvPr id="42" name="Group 41">
            <a:extLst>
              <a:ext uri="{FF2B5EF4-FFF2-40B4-BE49-F238E27FC236}">
                <a16:creationId xmlns:a16="http://schemas.microsoft.com/office/drawing/2014/main" id="{4B658F19-2520-D5E2-9BE2-5F3E957355EE}"/>
              </a:ext>
            </a:extLst>
          </p:cNvPr>
          <p:cNvGrpSpPr/>
          <p:nvPr/>
        </p:nvGrpSpPr>
        <p:grpSpPr>
          <a:xfrm>
            <a:off x="2204708" y="682152"/>
            <a:ext cx="2466311" cy="2001455"/>
            <a:chOff x="2204708" y="682152"/>
            <a:chExt cx="2466311" cy="2001455"/>
          </a:xfrm>
        </p:grpSpPr>
        <p:sp>
          <p:nvSpPr>
            <p:cNvPr id="109" name="TextBox 108">
              <a:extLst>
                <a:ext uri="{FF2B5EF4-FFF2-40B4-BE49-F238E27FC236}">
                  <a16:creationId xmlns:a16="http://schemas.microsoft.com/office/drawing/2014/main" id="{5E57EE9A-DC89-7621-DF58-BF8DF180348A}"/>
                </a:ext>
              </a:extLst>
            </p:cNvPr>
            <p:cNvSpPr txBox="1">
              <a:spLocks/>
            </p:cNvSpPr>
            <p:nvPr/>
          </p:nvSpPr>
          <p:spPr>
            <a:xfrm>
              <a:off x="2204708" y="1975721"/>
              <a:ext cx="246631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Calibri"/>
                  <a:cs typeface="Calibri"/>
                </a:rPr>
                <a:t>Ben Canlas</a:t>
              </a:r>
              <a:br>
                <a:rPr kumimoji="0" lang="en-US" sz="1400" b="0" i="0" u="none" strike="noStrike" kern="1200" cap="none" spc="0" normalizeH="0" baseline="0" noProof="0">
                  <a:ln>
                    <a:noFill/>
                  </a:ln>
                  <a:solidFill>
                    <a:srgbClr val="000000"/>
                  </a:solidFill>
                  <a:effectLst/>
                  <a:uLnTx/>
                  <a:uFillTx/>
                  <a:latin typeface="Calibri" panose="020F0502020204030204"/>
                  <a:ea typeface="Calibri"/>
                  <a:cs typeface="Calibri"/>
                </a:rPr>
              </a:br>
              <a:r>
                <a:rPr kumimoji="0" lang="en-US" sz="1300" b="0" i="0" u="none" strike="noStrike" kern="1200" cap="none" spc="0" normalizeH="0" baseline="0" noProof="0">
                  <a:ln>
                    <a:noFill/>
                  </a:ln>
                  <a:solidFill>
                    <a:srgbClr val="000000"/>
                  </a:solidFill>
                  <a:effectLst/>
                  <a:uLnTx/>
                  <a:uFillTx/>
                  <a:latin typeface="Calibri" panose="020F0502020204030204"/>
                  <a:ea typeface="Calibri"/>
                  <a:cs typeface="Calibri"/>
                </a:rPr>
                <a:t>UM </a:t>
              </a: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Vice President of Information Technology &amp; MU CIO</a:t>
              </a:r>
              <a:endParaRPr kumimoji="0" lang="en-US" sz="13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pic>
          <p:nvPicPr>
            <p:cNvPr id="110" name="Picture 109">
              <a:extLst>
                <a:ext uri="{FF2B5EF4-FFF2-40B4-BE49-F238E27FC236}">
                  <a16:creationId xmlns:a16="http://schemas.microsoft.com/office/drawing/2014/main" id="{1973987E-4933-E718-8103-B743E9B8BEE6}"/>
                </a:ext>
              </a:extLst>
            </p:cNvPr>
            <p:cNvPicPr>
              <a:picLocks noChangeAspect="1"/>
            </p:cNvPicPr>
            <p:nvPr/>
          </p:nvPicPr>
          <p:blipFill rotWithShape="1">
            <a:blip r:embed="rId6">
              <a:extLst>
                <a:ext uri="{28A0092B-C50C-407E-A947-70E740481C1C}">
                  <a14:useLocalDpi xmlns:a14="http://schemas.microsoft.com/office/drawing/2010/main" val="0"/>
                </a:ext>
              </a:extLst>
            </a:blip>
            <a:srcRect t="1523" b="22851"/>
            <a:stretch/>
          </p:blipFill>
          <p:spPr>
            <a:xfrm>
              <a:off x="2883994" y="682152"/>
              <a:ext cx="1096098" cy="1160507"/>
            </a:xfrm>
            <a:prstGeom prst="ellipse">
              <a:avLst/>
            </a:prstGeom>
          </p:spPr>
        </p:pic>
        <p:pic>
          <p:nvPicPr>
            <p:cNvPr id="28" name="Picture 27" descr="A logo of a university&#10;&#10;Description automatically generated">
              <a:extLst>
                <a:ext uri="{FF2B5EF4-FFF2-40B4-BE49-F238E27FC236}">
                  <a16:creationId xmlns:a16="http://schemas.microsoft.com/office/drawing/2014/main" id="{0ACB4EC0-B818-4D94-F5FB-EA99789FA455}"/>
                </a:ext>
              </a:extLst>
            </p:cNvPr>
            <p:cNvPicPr>
              <a:picLocks noChangeAspect="1"/>
            </p:cNvPicPr>
            <p:nvPr/>
          </p:nvPicPr>
          <p:blipFill rotWithShape="1">
            <a:blip r:embed="rId7"/>
            <a:srcRect l="-4777" r="-5567"/>
            <a:stretch/>
          </p:blipFill>
          <p:spPr>
            <a:xfrm>
              <a:off x="3667027" y="1429471"/>
              <a:ext cx="585216" cy="533400"/>
            </a:xfrm>
            <a:prstGeom prst="rect">
              <a:avLst/>
            </a:prstGeom>
          </p:spPr>
        </p:pic>
      </p:grpSp>
      <p:grpSp>
        <p:nvGrpSpPr>
          <p:cNvPr id="43" name="Group 42">
            <a:extLst>
              <a:ext uri="{FF2B5EF4-FFF2-40B4-BE49-F238E27FC236}">
                <a16:creationId xmlns:a16="http://schemas.microsoft.com/office/drawing/2014/main" id="{E2D228D3-BF6F-A6FB-C1B9-5D7273901D3D}"/>
              </a:ext>
            </a:extLst>
          </p:cNvPr>
          <p:cNvGrpSpPr/>
          <p:nvPr/>
        </p:nvGrpSpPr>
        <p:grpSpPr>
          <a:xfrm>
            <a:off x="4292483" y="682152"/>
            <a:ext cx="2066543" cy="2001455"/>
            <a:chOff x="4292483" y="682152"/>
            <a:chExt cx="2066543" cy="2001455"/>
          </a:xfrm>
        </p:grpSpPr>
        <p:sp>
          <p:nvSpPr>
            <p:cNvPr id="83" name="TextBox 82">
              <a:extLst>
                <a:ext uri="{FF2B5EF4-FFF2-40B4-BE49-F238E27FC236}">
                  <a16:creationId xmlns:a16="http://schemas.microsoft.com/office/drawing/2014/main" id="{D14AAFDC-E166-2205-AFD7-659286F59860}"/>
                </a:ext>
              </a:extLst>
            </p:cNvPr>
            <p:cNvSpPr txBox="1">
              <a:spLocks/>
            </p:cNvSpPr>
            <p:nvPr/>
          </p:nvSpPr>
          <p:spPr>
            <a:xfrm>
              <a:off x="4292483" y="1975721"/>
              <a:ext cx="20665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Calibri"/>
                  <a:cs typeface="Calibri"/>
                </a:rPr>
                <a:t>Laird Veatch</a:t>
              </a:r>
              <a:br>
                <a:rPr kumimoji="0" lang="en-US" sz="1400" b="0" i="0" u="none" strike="noStrike" kern="1200" cap="none" spc="0" normalizeH="0" baseline="0" noProof="0">
                  <a:ln>
                    <a:noFill/>
                  </a:ln>
                  <a:solidFill>
                    <a:srgbClr val="000000"/>
                  </a:solidFill>
                  <a:effectLst/>
                  <a:uLnTx/>
                  <a:uFillTx/>
                  <a:latin typeface="Calibri" panose="020F0502020204030204"/>
                  <a:ea typeface="Calibri"/>
                  <a:cs typeface="Calibri"/>
                </a:rPr>
              </a:b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Athletic Director,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Mizzou Athletics</a:t>
              </a:r>
              <a:endParaRPr kumimoji="0" lang="en-US" sz="13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pic>
          <p:nvPicPr>
            <p:cNvPr id="7" name="Picture 6" descr="A person in a suit smiling&#10;&#10;Description automatically generated">
              <a:extLst>
                <a:ext uri="{FF2B5EF4-FFF2-40B4-BE49-F238E27FC236}">
                  <a16:creationId xmlns:a16="http://schemas.microsoft.com/office/drawing/2014/main" id="{8F83CEB9-1B9A-88C8-86D7-E779F2308450}"/>
                </a:ext>
              </a:extLst>
            </p:cNvPr>
            <p:cNvPicPr>
              <a:picLocks noChangeAspect="1"/>
            </p:cNvPicPr>
            <p:nvPr/>
          </p:nvPicPr>
          <p:blipFill rotWithShape="1">
            <a:blip r:embed="rId8">
              <a:extLst>
                <a:ext uri="{28A0092B-C50C-407E-A947-70E740481C1C}">
                  <a14:useLocalDpi xmlns:a14="http://schemas.microsoft.com/office/drawing/2010/main" val="0"/>
                </a:ext>
              </a:extLst>
            </a:blip>
            <a:srcRect l="1346" t="7957" r="1371" b="19081"/>
            <a:stretch/>
          </p:blipFill>
          <p:spPr>
            <a:xfrm>
              <a:off x="4769482" y="682152"/>
              <a:ext cx="1103504" cy="1168348"/>
            </a:xfrm>
            <a:prstGeom prst="ellipse">
              <a:avLst/>
            </a:prstGeom>
          </p:spPr>
        </p:pic>
        <p:pic>
          <p:nvPicPr>
            <p:cNvPr id="84" name="Picture 83" descr="From left to right, Ifeolu David, Austin Lawrence, Duke Cruz, Rowena Woode and Carlos Rivera.">
              <a:extLst>
                <a:ext uri="{FF2B5EF4-FFF2-40B4-BE49-F238E27FC236}">
                  <a16:creationId xmlns:a16="http://schemas.microsoft.com/office/drawing/2014/main" id="{815B51B3-479E-B3BC-73B0-B3957A8580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7008" y="1388967"/>
              <a:ext cx="631924" cy="727158"/>
            </a:xfrm>
            <a:prstGeom prst="rect">
              <a:avLst/>
            </a:prstGeom>
          </p:spPr>
        </p:pic>
      </p:grpSp>
      <p:grpSp>
        <p:nvGrpSpPr>
          <p:cNvPr id="44" name="Group 43">
            <a:extLst>
              <a:ext uri="{FF2B5EF4-FFF2-40B4-BE49-F238E27FC236}">
                <a16:creationId xmlns:a16="http://schemas.microsoft.com/office/drawing/2014/main" id="{CBD492C2-26C7-7A94-FE11-C08B0E9D610E}"/>
              </a:ext>
            </a:extLst>
          </p:cNvPr>
          <p:cNvGrpSpPr/>
          <p:nvPr/>
        </p:nvGrpSpPr>
        <p:grpSpPr>
          <a:xfrm>
            <a:off x="6156168" y="682152"/>
            <a:ext cx="2116487" cy="2001455"/>
            <a:chOff x="6156168" y="682152"/>
            <a:chExt cx="2116487" cy="2001455"/>
          </a:xfrm>
        </p:grpSpPr>
        <p:sp>
          <p:nvSpPr>
            <p:cNvPr id="15" name="TextBox 14">
              <a:extLst>
                <a:ext uri="{FF2B5EF4-FFF2-40B4-BE49-F238E27FC236}">
                  <a16:creationId xmlns:a16="http://schemas.microsoft.com/office/drawing/2014/main" id="{5AAD94DC-4AA4-23B6-D89F-FFFFCFB52E3D}"/>
                </a:ext>
              </a:extLst>
            </p:cNvPr>
            <p:cNvSpPr txBox="1">
              <a:spLocks/>
            </p:cNvSpPr>
            <p:nvPr/>
          </p:nvSpPr>
          <p:spPr>
            <a:xfrm>
              <a:off x="6156168" y="1975721"/>
              <a:ext cx="21164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Calibri"/>
                  <a:cs typeface="Calibri"/>
                </a:rPr>
                <a:t>Dr. Robin Gore</a:t>
              </a:r>
              <a:br>
                <a:rPr kumimoji="0" lang="en-US" sz="1400" b="0" i="0" u="none" strike="noStrike" kern="1200" cap="none" spc="0" normalizeH="0" baseline="0" noProof="0">
                  <a:ln>
                    <a:noFill/>
                  </a:ln>
                  <a:solidFill>
                    <a:srgbClr val="000000"/>
                  </a:solidFill>
                  <a:effectLst/>
                  <a:uLnTx/>
                  <a:uFillTx/>
                  <a:latin typeface="Calibri" panose="020F0502020204030204"/>
                  <a:ea typeface="Calibri"/>
                  <a:cs typeface="Calibri"/>
                </a:rPr>
              </a:b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Vice Chancellor for </a:t>
              </a:r>
              <a:b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b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Student Success</a:t>
              </a:r>
              <a:endParaRPr kumimoji="0" lang="en-US" sz="13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pic>
          <p:nvPicPr>
            <p:cNvPr id="16" name="Picture 15">
              <a:extLst>
                <a:ext uri="{FF2B5EF4-FFF2-40B4-BE49-F238E27FC236}">
                  <a16:creationId xmlns:a16="http://schemas.microsoft.com/office/drawing/2014/main" id="{AA361237-3380-202B-A15C-6CAFDBCD5C7E}"/>
                </a:ext>
              </a:extLst>
            </p:cNvPr>
            <p:cNvPicPr>
              <a:picLocks noChangeAspect="1"/>
            </p:cNvPicPr>
            <p:nvPr/>
          </p:nvPicPr>
          <p:blipFill rotWithShape="1">
            <a:blip r:embed="rId9">
              <a:extLst>
                <a:ext uri="{28A0092B-C50C-407E-A947-70E740481C1C}">
                  <a14:useLocalDpi xmlns:a14="http://schemas.microsoft.com/office/drawing/2010/main" val="0"/>
                </a:ext>
              </a:extLst>
            </a:blip>
            <a:srcRect l="13543" t="84" r="12365" b="21471"/>
            <a:stretch/>
          </p:blipFill>
          <p:spPr>
            <a:xfrm>
              <a:off x="6662376" y="682152"/>
              <a:ext cx="1096098" cy="1160507"/>
            </a:xfrm>
            <a:prstGeom prst="ellipse">
              <a:avLst/>
            </a:prstGeom>
          </p:spPr>
        </p:pic>
        <p:pic>
          <p:nvPicPr>
            <p:cNvPr id="17" name="Picture 16" descr="A picture containing text&#10;&#10;Description automatically generated">
              <a:extLst>
                <a:ext uri="{FF2B5EF4-FFF2-40B4-BE49-F238E27FC236}">
                  <a16:creationId xmlns:a16="http://schemas.microsoft.com/office/drawing/2014/main" id="{239A849C-F3D9-B7DA-B9CE-4411EA53DB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28916" y="1527216"/>
              <a:ext cx="438664" cy="401976"/>
            </a:xfrm>
            <a:prstGeom prst="rect">
              <a:avLst/>
            </a:prstGeom>
          </p:spPr>
        </p:pic>
      </p:grpSp>
      <p:grpSp>
        <p:nvGrpSpPr>
          <p:cNvPr id="46" name="Group 45">
            <a:extLst>
              <a:ext uri="{FF2B5EF4-FFF2-40B4-BE49-F238E27FC236}">
                <a16:creationId xmlns:a16="http://schemas.microsoft.com/office/drawing/2014/main" id="{45B889CB-C7A7-9A5F-1F07-6A4A9EE1E49B}"/>
              </a:ext>
            </a:extLst>
          </p:cNvPr>
          <p:cNvGrpSpPr/>
          <p:nvPr/>
        </p:nvGrpSpPr>
        <p:grpSpPr>
          <a:xfrm>
            <a:off x="8064603" y="682152"/>
            <a:ext cx="2066543" cy="2001455"/>
            <a:chOff x="8064603" y="682152"/>
            <a:chExt cx="2066543" cy="2001455"/>
          </a:xfrm>
        </p:grpSpPr>
        <p:sp>
          <p:nvSpPr>
            <p:cNvPr id="10" name="TextBox 9">
              <a:extLst>
                <a:ext uri="{FF2B5EF4-FFF2-40B4-BE49-F238E27FC236}">
                  <a16:creationId xmlns:a16="http://schemas.microsoft.com/office/drawing/2014/main" id="{7419E2AD-2EA6-1340-A20E-E4E5B84F1C03}"/>
                </a:ext>
              </a:extLst>
            </p:cNvPr>
            <p:cNvSpPr txBox="1">
              <a:spLocks/>
            </p:cNvSpPr>
            <p:nvPr/>
          </p:nvSpPr>
          <p:spPr>
            <a:xfrm>
              <a:off x="8064603" y="1975721"/>
              <a:ext cx="20665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Calibri"/>
                  <a:cs typeface="Calibri"/>
                </a:rPr>
                <a:t>Michael Hoehn, II</a:t>
              </a:r>
              <a:br>
                <a:rPr kumimoji="0" lang="en-US" sz="1400" b="0" i="0" u="none" strike="noStrike" kern="1200" cap="none" spc="0" normalizeH="0" baseline="0" noProof="0">
                  <a:ln>
                    <a:noFill/>
                  </a:ln>
                  <a:solidFill>
                    <a:srgbClr val="000000"/>
                  </a:solidFill>
                  <a:effectLst/>
                  <a:uLnTx/>
                  <a:uFillTx/>
                  <a:latin typeface="Calibri" panose="020F0502020204030204"/>
                  <a:ea typeface="Calibri"/>
                  <a:cs typeface="Calibri"/>
                </a:rPr>
              </a:b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Program Director </a:t>
              </a:r>
              <a:r>
                <a:rPr lang="en-US" sz="1300" i="1">
                  <a:solidFill>
                    <a:srgbClr val="000000"/>
                  </a:solidFill>
                  <a:latin typeface="Calibri" panose="020F0502020204030204"/>
                  <a:ea typeface="Calibri"/>
                  <a:cs typeface="Calibri"/>
                </a:rPr>
                <a:t>of </a:t>
              </a: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NextGen MURR</a:t>
              </a:r>
              <a:endParaRPr kumimoji="0" lang="en-US" sz="13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pic>
          <p:nvPicPr>
            <p:cNvPr id="8" name="Picture 7">
              <a:extLst>
                <a:ext uri="{FF2B5EF4-FFF2-40B4-BE49-F238E27FC236}">
                  <a16:creationId xmlns:a16="http://schemas.microsoft.com/office/drawing/2014/main" id="{A17A9E8F-255D-29CD-0301-9ECE2A4D9188}"/>
                </a:ext>
              </a:extLst>
            </p:cNvPr>
            <p:cNvPicPr>
              <a:picLocks noChangeAspect="1"/>
            </p:cNvPicPr>
            <p:nvPr/>
          </p:nvPicPr>
          <p:blipFill rotWithShape="1">
            <a:blip r:embed="rId11">
              <a:extLst>
                <a:ext uri="{28A0092B-C50C-407E-A947-70E740481C1C}">
                  <a14:useLocalDpi xmlns:a14="http://schemas.microsoft.com/office/drawing/2010/main" val="0"/>
                </a:ext>
              </a:extLst>
            </a:blip>
            <a:srcRect l="337" t="42" r="-337" b="24736"/>
            <a:stretch/>
          </p:blipFill>
          <p:spPr>
            <a:xfrm>
              <a:off x="8547864" y="682152"/>
              <a:ext cx="1103504" cy="1168348"/>
            </a:xfrm>
            <a:prstGeom prst="ellipse">
              <a:avLst/>
            </a:prstGeom>
          </p:spPr>
        </p:pic>
        <p:pic>
          <p:nvPicPr>
            <p:cNvPr id="45" name="Picture 44" descr="From left to right, Ifeolu David, Austin Lawrence, Duke Cruz, Rowena Woode and Carlos Rivera.">
              <a:extLst>
                <a:ext uri="{FF2B5EF4-FFF2-40B4-BE49-F238E27FC236}">
                  <a16:creationId xmlns:a16="http://schemas.microsoft.com/office/drawing/2014/main" id="{D13F46BE-5668-1054-FECB-D9EDAE5E54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8492" y="1388967"/>
              <a:ext cx="631924" cy="727158"/>
            </a:xfrm>
            <a:prstGeom prst="rect">
              <a:avLst/>
            </a:prstGeom>
          </p:spPr>
        </p:pic>
      </p:grpSp>
      <p:grpSp>
        <p:nvGrpSpPr>
          <p:cNvPr id="50" name="Group 49">
            <a:extLst>
              <a:ext uri="{FF2B5EF4-FFF2-40B4-BE49-F238E27FC236}">
                <a16:creationId xmlns:a16="http://schemas.microsoft.com/office/drawing/2014/main" id="{5A8A4AE4-0190-5C2C-5FBA-CB9815CD9054}"/>
              </a:ext>
            </a:extLst>
          </p:cNvPr>
          <p:cNvGrpSpPr/>
          <p:nvPr/>
        </p:nvGrpSpPr>
        <p:grpSpPr>
          <a:xfrm>
            <a:off x="9857542" y="681371"/>
            <a:ext cx="2324367" cy="2002236"/>
            <a:chOff x="9857542" y="681371"/>
            <a:chExt cx="2324367" cy="2002236"/>
          </a:xfrm>
        </p:grpSpPr>
        <p:pic>
          <p:nvPicPr>
            <p:cNvPr id="91" name="Picture 90">
              <a:extLst>
                <a:ext uri="{FF2B5EF4-FFF2-40B4-BE49-F238E27FC236}">
                  <a16:creationId xmlns:a16="http://schemas.microsoft.com/office/drawing/2014/main" id="{138D0496-9947-42A9-3E42-0B15480381B2}"/>
                </a:ext>
              </a:extLst>
            </p:cNvPr>
            <p:cNvPicPr>
              <a:picLocks noChangeAspect="1"/>
            </p:cNvPicPr>
            <p:nvPr/>
          </p:nvPicPr>
          <p:blipFill rotWithShape="1">
            <a:blip r:embed="rId12">
              <a:extLst>
                <a:ext uri="{28A0092B-C50C-407E-A947-70E740481C1C}">
                  <a14:useLocalDpi xmlns:a14="http://schemas.microsoft.com/office/drawing/2010/main" val="0"/>
                </a:ext>
              </a:extLst>
            </a:blip>
            <a:srcRect l="7314" t="11889" r="3093" b="28255"/>
            <a:stretch/>
          </p:blipFill>
          <p:spPr>
            <a:xfrm>
              <a:off x="10440757" y="681371"/>
              <a:ext cx="1158240" cy="1161288"/>
            </a:xfrm>
            <a:prstGeom prst="ellipse">
              <a:avLst/>
            </a:prstGeom>
          </p:spPr>
        </p:pic>
        <p:pic>
          <p:nvPicPr>
            <p:cNvPr id="92" name="Picture 91" descr="From left to right, Ifeolu David, Austin Lawrence, Duke Cruz, Rowena Woode and Carlos Rivera.">
              <a:extLst>
                <a:ext uri="{FF2B5EF4-FFF2-40B4-BE49-F238E27FC236}">
                  <a16:creationId xmlns:a16="http://schemas.microsoft.com/office/drawing/2014/main" id="{F37425E7-0A8C-C83A-8536-D45E654EEB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54007" y="1388967"/>
              <a:ext cx="631924" cy="727158"/>
            </a:xfrm>
            <a:prstGeom prst="rect">
              <a:avLst/>
            </a:prstGeom>
          </p:spPr>
        </p:pic>
        <p:sp>
          <p:nvSpPr>
            <p:cNvPr id="93" name="TextBox 92">
              <a:extLst>
                <a:ext uri="{FF2B5EF4-FFF2-40B4-BE49-F238E27FC236}">
                  <a16:creationId xmlns:a16="http://schemas.microsoft.com/office/drawing/2014/main" id="{27402A2F-A715-31AF-2E69-EFE5287CB043}"/>
                </a:ext>
              </a:extLst>
            </p:cNvPr>
            <p:cNvSpPr txBox="1">
              <a:spLocks/>
            </p:cNvSpPr>
            <p:nvPr/>
          </p:nvSpPr>
          <p:spPr>
            <a:xfrm>
              <a:off x="9857542" y="1975721"/>
              <a:ext cx="23243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Kara Whatley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MU Vice Provost for Libraries and University Librarian</a:t>
              </a:r>
            </a:p>
          </p:txBody>
        </p:sp>
      </p:grpSp>
      <p:grpSp>
        <p:nvGrpSpPr>
          <p:cNvPr id="69" name="Group 68">
            <a:extLst>
              <a:ext uri="{FF2B5EF4-FFF2-40B4-BE49-F238E27FC236}">
                <a16:creationId xmlns:a16="http://schemas.microsoft.com/office/drawing/2014/main" id="{87067ED3-17F2-372E-E057-9F4A76E22A34}"/>
              </a:ext>
            </a:extLst>
          </p:cNvPr>
          <p:cNvGrpSpPr/>
          <p:nvPr/>
        </p:nvGrpSpPr>
        <p:grpSpPr>
          <a:xfrm>
            <a:off x="729986" y="2730412"/>
            <a:ext cx="2116487" cy="1812466"/>
            <a:chOff x="729986" y="2730412"/>
            <a:chExt cx="2116487" cy="1812466"/>
          </a:xfrm>
        </p:grpSpPr>
        <p:sp>
          <p:nvSpPr>
            <p:cNvPr id="19" name="TextBox 18">
              <a:extLst>
                <a:ext uri="{FF2B5EF4-FFF2-40B4-BE49-F238E27FC236}">
                  <a16:creationId xmlns:a16="http://schemas.microsoft.com/office/drawing/2014/main" id="{441BE89D-82A3-3242-F8E9-9615DB5BE20A}"/>
                </a:ext>
              </a:extLst>
            </p:cNvPr>
            <p:cNvSpPr txBox="1">
              <a:spLocks/>
            </p:cNvSpPr>
            <p:nvPr/>
          </p:nvSpPr>
          <p:spPr>
            <a:xfrm>
              <a:off x="729986" y="4019658"/>
              <a:ext cx="21164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Calibri"/>
                  <a:cs typeface="Calibri"/>
                </a:rPr>
                <a:t>Barry Robbins</a:t>
              </a:r>
              <a:br>
                <a:rPr kumimoji="0" lang="en-US" sz="1400" b="0" i="0" u="none" strike="noStrike" kern="1200" cap="none" spc="0" normalizeH="0" baseline="0" noProof="0">
                  <a:ln>
                    <a:noFill/>
                  </a:ln>
                  <a:solidFill>
                    <a:srgbClr val="000000"/>
                  </a:solidFill>
                  <a:effectLst/>
                  <a:uLnTx/>
                  <a:uFillTx/>
                  <a:latin typeface="Calibri" panose="020F0502020204030204"/>
                  <a:ea typeface="Calibri"/>
                  <a:cs typeface="Calibri"/>
                </a:rPr>
              </a:b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Chief Information Officer</a:t>
              </a:r>
              <a:endParaRPr kumimoji="0" lang="en-US" sz="13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pic>
          <p:nvPicPr>
            <p:cNvPr id="20" name="Picture 19">
              <a:extLst>
                <a:ext uri="{FF2B5EF4-FFF2-40B4-BE49-F238E27FC236}">
                  <a16:creationId xmlns:a16="http://schemas.microsoft.com/office/drawing/2014/main" id="{91C39FC0-D48D-88E8-BABA-D604B49ED3E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40109" y="2730412"/>
              <a:ext cx="1096098" cy="1160507"/>
            </a:xfrm>
            <a:prstGeom prst="ellipse">
              <a:avLst/>
            </a:prstGeom>
          </p:spPr>
        </p:pic>
        <p:pic>
          <p:nvPicPr>
            <p:cNvPr id="21" name="Picture 20" descr="A picture containing text&#10;&#10;Description automatically generated">
              <a:extLst>
                <a:ext uri="{FF2B5EF4-FFF2-40B4-BE49-F238E27FC236}">
                  <a16:creationId xmlns:a16="http://schemas.microsoft.com/office/drawing/2014/main" id="{D57DD598-D52A-D3A7-254E-EA0AD66212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06288" y="3574166"/>
              <a:ext cx="438664" cy="401976"/>
            </a:xfrm>
            <a:prstGeom prst="rect">
              <a:avLst/>
            </a:prstGeom>
          </p:spPr>
        </p:pic>
      </p:grpSp>
      <p:grpSp>
        <p:nvGrpSpPr>
          <p:cNvPr id="70" name="Group 69">
            <a:extLst>
              <a:ext uri="{FF2B5EF4-FFF2-40B4-BE49-F238E27FC236}">
                <a16:creationId xmlns:a16="http://schemas.microsoft.com/office/drawing/2014/main" id="{A3DE7888-14E4-5B69-5AAF-0DD644E47042}"/>
              </a:ext>
            </a:extLst>
          </p:cNvPr>
          <p:cNvGrpSpPr/>
          <p:nvPr/>
        </p:nvGrpSpPr>
        <p:grpSpPr>
          <a:xfrm>
            <a:off x="2906937" y="2730412"/>
            <a:ext cx="2116487" cy="1997132"/>
            <a:chOff x="2906937" y="2730412"/>
            <a:chExt cx="2116487" cy="1997132"/>
          </a:xfrm>
        </p:grpSpPr>
        <p:sp>
          <p:nvSpPr>
            <p:cNvPr id="24" name="TextBox 23">
              <a:extLst>
                <a:ext uri="{FF2B5EF4-FFF2-40B4-BE49-F238E27FC236}">
                  <a16:creationId xmlns:a16="http://schemas.microsoft.com/office/drawing/2014/main" id="{1A61894C-F07B-CFFB-29BB-00B3AE18067C}"/>
                </a:ext>
              </a:extLst>
            </p:cNvPr>
            <p:cNvSpPr txBox="1">
              <a:spLocks/>
            </p:cNvSpPr>
            <p:nvPr/>
          </p:nvSpPr>
          <p:spPr>
            <a:xfrm>
              <a:off x="2906937" y="4019658"/>
              <a:ext cx="21164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Calibri"/>
                  <a:cs typeface="Calibri"/>
                </a:rPr>
                <a:t>James D. Sterling</a:t>
              </a:r>
              <a:br>
                <a:rPr kumimoji="0" lang="en-US" sz="1400" b="0" i="0" u="none" strike="noStrike" kern="1200" cap="none" spc="0" normalizeH="0" baseline="0" noProof="0">
                  <a:ln>
                    <a:noFill/>
                  </a:ln>
                  <a:solidFill>
                    <a:srgbClr val="000000"/>
                  </a:solidFill>
                  <a:effectLst/>
                  <a:uLnTx/>
                  <a:uFillTx/>
                  <a:latin typeface="Calibri" panose="020F0502020204030204"/>
                  <a:ea typeface="Calibri"/>
                  <a:cs typeface="Calibri"/>
                </a:rPr>
              </a:b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Vice Provost and Founding Dean of </a:t>
              </a:r>
              <a:r>
                <a:rPr kumimoji="0" lang="en-US" sz="1300" b="0" i="1" u="none" strike="noStrike" kern="1200" cap="none" spc="0" normalizeH="0" baseline="0" noProof="0" err="1">
                  <a:ln>
                    <a:noFill/>
                  </a:ln>
                  <a:solidFill>
                    <a:srgbClr val="000000"/>
                  </a:solidFill>
                  <a:effectLst/>
                  <a:uLnTx/>
                  <a:uFillTx/>
                  <a:latin typeface="Calibri" panose="020F0502020204030204"/>
                  <a:ea typeface="Calibri"/>
                  <a:cs typeface="Calibri"/>
                </a:rPr>
                <a:t>Kummer</a:t>
              </a: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 College</a:t>
              </a:r>
              <a:endParaRPr kumimoji="0" lang="en-US" sz="13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pic>
          <p:nvPicPr>
            <p:cNvPr id="25" name="Picture 24">
              <a:extLst>
                <a:ext uri="{FF2B5EF4-FFF2-40B4-BE49-F238E27FC236}">
                  <a16:creationId xmlns:a16="http://schemas.microsoft.com/office/drawing/2014/main" id="{9490BC60-1890-E22A-F565-4504A4B383DB}"/>
                </a:ext>
              </a:extLst>
            </p:cNvPr>
            <p:cNvPicPr>
              <a:picLocks noChangeAspect="1"/>
            </p:cNvPicPr>
            <p:nvPr/>
          </p:nvPicPr>
          <p:blipFill rotWithShape="1">
            <a:blip r:embed="rId14">
              <a:extLst>
                <a:ext uri="{28A0092B-C50C-407E-A947-70E740481C1C}">
                  <a14:useLocalDpi xmlns:a14="http://schemas.microsoft.com/office/drawing/2010/main" val="0"/>
                </a:ext>
              </a:extLst>
            </a:blip>
            <a:srcRect l="30694" t="4661" r="24363" b="23961"/>
            <a:stretch/>
          </p:blipFill>
          <p:spPr>
            <a:xfrm>
              <a:off x="3418935" y="2730412"/>
              <a:ext cx="1096098" cy="1160507"/>
            </a:xfrm>
            <a:prstGeom prst="ellipse">
              <a:avLst/>
            </a:prstGeom>
          </p:spPr>
        </p:pic>
        <p:pic>
          <p:nvPicPr>
            <p:cNvPr id="26" name="Picture 25" descr="A picture containing text&#10;&#10;Description automatically generated">
              <a:extLst>
                <a:ext uri="{FF2B5EF4-FFF2-40B4-BE49-F238E27FC236}">
                  <a16:creationId xmlns:a16="http://schemas.microsoft.com/office/drawing/2014/main" id="{A660C326-5CED-457B-FF8E-498B7D4E8E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83942" y="3574166"/>
              <a:ext cx="438664" cy="401976"/>
            </a:xfrm>
            <a:prstGeom prst="rect">
              <a:avLst/>
            </a:prstGeom>
          </p:spPr>
        </p:pic>
      </p:grpSp>
      <p:grpSp>
        <p:nvGrpSpPr>
          <p:cNvPr id="71" name="Group 70">
            <a:extLst>
              <a:ext uri="{FF2B5EF4-FFF2-40B4-BE49-F238E27FC236}">
                <a16:creationId xmlns:a16="http://schemas.microsoft.com/office/drawing/2014/main" id="{7599948E-81FC-84C8-80FA-05BBEA979290}"/>
              </a:ext>
            </a:extLst>
          </p:cNvPr>
          <p:cNvGrpSpPr/>
          <p:nvPr/>
        </p:nvGrpSpPr>
        <p:grpSpPr>
          <a:xfrm>
            <a:off x="5116081" y="2730412"/>
            <a:ext cx="2086207" cy="1997132"/>
            <a:chOff x="5116081" y="2730412"/>
            <a:chExt cx="2086207" cy="1997132"/>
          </a:xfrm>
        </p:grpSpPr>
        <p:sp>
          <p:nvSpPr>
            <p:cNvPr id="85" name="TextBox 84">
              <a:extLst>
                <a:ext uri="{FF2B5EF4-FFF2-40B4-BE49-F238E27FC236}">
                  <a16:creationId xmlns:a16="http://schemas.microsoft.com/office/drawing/2014/main" id="{0B631424-0068-8E37-8CE0-3F6213D16D5B}"/>
                </a:ext>
              </a:extLst>
            </p:cNvPr>
            <p:cNvSpPr txBox="1">
              <a:spLocks/>
            </p:cNvSpPr>
            <p:nvPr/>
          </p:nvSpPr>
          <p:spPr>
            <a:xfrm>
              <a:off x="5116081" y="4019658"/>
              <a:ext cx="20665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Calibri"/>
                  <a:cs typeface="Calibri"/>
                </a:rPr>
                <a:t>Alexander Holsinger</a:t>
              </a:r>
              <a:br>
                <a:rPr kumimoji="0" lang="en-US" sz="1400" b="0" i="0" u="none" strike="noStrike" kern="1200" cap="none" spc="0" normalizeH="0" baseline="0" noProof="0">
                  <a:ln>
                    <a:noFill/>
                  </a:ln>
                  <a:solidFill>
                    <a:srgbClr val="000000"/>
                  </a:solidFill>
                  <a:effectLst/>
                  <a:uLnTx/>
                  <a:uFillTx/>
                  <a:latin typeface="Calibri" panose="020F0502020204030204"/>
                  <a:ea typeface="Calibri"/>
                  <a:cs typeface="Calibri"/>
                </a:rPr>
              </a:b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Vice Provost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Faculty Affairs</a:t>
              </a:r>
              <a:endParaRPr kumimoji="0" lang="en-US" sz="13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pic>
          <p:nvPicPr>
            <p:cNvPr id="86" name="Picture 85">
              <a:extLst>
                <a:ext uri="{FF2B5EF4-FFF2-40B4-BE49-F238E27FC236}">
                  <a16:creationId xmlns:a16="http://schemas.microsoft.com/office/drawing/2014/main" id="{C845577D-4767-3F55-8DC4-0F5BD3E6BBC8}"/>
                </a:ext>
              </a:extLst>
            </p:cNvPr>
            <p:cNvPicPr>
              <a:picLocks noChangeAspect="1"/>
            </p:cNvPicPr>
            <p:nvPr/>
          </p:nvPicPr>
          <p:blipFill rotWithShape="1">
            <a:blip r:embed="rId15">
              <a:extLst>
                <a:ext uri="{28A0092B-C50C-407E-A947-70E740481C1C}">
                  <a14:useLocalDpi xmlns:a14="http://schemas.microsoft.com/office/drawing/2010/main" val="0"/>
                </a:ext>
              </a:extLst>
            </a:blip>
            <a:srcRect l="9654" t="5" r="13138" b="22829"/>
            <a:stretch/>
          </p:blipFill>
          <p:spPr>
            <a:xfrm>
              <a:off x="5597761" y="2730412"/>
              <a:ext cx="1096098" cy="1159854"/>
            </a:xfrm>
            <a:prstGeom prst="ellipse">
              <a:avLst/>
            </a:prstGeom>
          </p:spPr>
        </p:pic>
        <p:pic>
          <p:nvPicPr>
            <p:cNvPr id="95" name="Picture 94" descr="From left to right, Ifeolu David, Austin Lawrence, Duke Cruz, Rowena Woode and Carlos Rivera.">
              <a:extLst>
                <a:ext uri="{FF2B5EF4-FFF2-40B4-BE49-F238E27FC236}">
                  <a16:creationId xmlns:a16="http://schemas.microsoft.com/office/drawing/2014/main" id="{5F6BF15F-FC07-82CF-AEE6-6333BF117A9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31890" y="3482335"/>
              <a:ext cx="870398" cy="482281"/>
            </a:xfrm>
            <a:prstGeom prst="rect">
              <a:avLst/>
            </a:prstGeom>
          </p:spPr>
        </p:pic>
      </p:grpSp>
      <p:grpSp>
        <p:nvGrpSpPr>
          <p:cNvPr id="72" name="Group 71">
            <a:extLst>
              <a:ext uri="{FF2B5EF4-FFF2-40B4-BE49-F238E27FC236}">
                <a16:creationId xmlns:a16="http://schemas.microsoft.com/office/drawing/2014/main" id="{4C898474-5AF0-BAD5-83A8-FE5B44B93BBC}"/>
              </a:ext>
            </a:extLst>
          </p:cNvPr>
          <p:cNvGrpSpPr/>
          <p:nvPr/>
        </p:nvGrpSpPr>
        <p:grpSpPr>
          <a:xfrm>
            <a:off x="7297948" y="2730412"/>
            <a:ext cx="2066543" cy="1997132"/>
            <a:chOff x="7297948" y="2730412"/>
            <a:chExt cx="2066543" cy="1997132"/>
          </a:xfrm>
        </p:grpSpPr>
        <p:pic>
          <p:nvPicPr>
            <p:cNvPr id="12" name="Picture 11">
              <a:extLst>
                <a:ext uri="{FF2B5EF4-FFF2-40B4-BE49-F238E27FC236}">
                  <a16:creationId xmlns:a16="http://schemas.microsoft.com/office/drawing/2014/main" id="{7C00F260-5F48-1D5E-2974-2C4364669994}"/>
                </a:ext>
              </a:extLst>
            </p:cNvPr>
            <p:cNvPicPr>
              <a:picLocks noChangeAspect="1"/>
            </p:cNvPicPr>
            <p:nvPr/>
          </p:nvPicPr>
          <p:blipFill rotWithShape="1">
            <a:blip r:embed="rId17">
              <a:extLst>
                <a:ext uri="{28A0092B-C50C-407E-A947-70E740481C1C}">
                  <a14:useLocalDpi xmlns:a14="http://schemas.microsoft.com/office/drawing/2010/main" val="0"/>
                </a:ext>
              </a:extLst>
            </a:blip>
            <a:srcRect l="20770" t="3100" r="14690" b="32360"/>
            <a:stretch/>
          </p:blipFill>
          <p:spPr>
            <a:xfrm>
              <a:off x="7776587" y="2730412"/>
              <a:ext cx="1103504" cy="1168348"/>
            </a:xfrm>
            <a:prstGeom prst="ellipse">
              <a:avLst/>
            </a:prstGeom>
            <a:ln>
              <a:noFill/>
            </a:ln>
            <a:effectLst>
              <a:softEdge rad="0"/>
            </a:effectLst>
          </p:spPr>
        </p:pic>
        <p:sp>
          <p:nvSpPr>
            <p:cNvPr id="11" name="TextBox 10">
              <a:extLst>
                <a:ext uri="{FF2B5EF4-FFF2-40B4-BE49-F238E27FC236}">
                  <a16:creationId xmlns:a16="http://schemas.microsoft.com/office/drawing/2014/main" id="{51590894-1160-EFB0-D179-66F0FB76F95A}"/>
                </a:ext>
              </a:extLst>
            </p:cNvPr>
            <p:cNvSpPr txBox="1">
              <a:spLocks/>
            </p:cNvSpPr>
            <p:nvPr/>
          </p:nvSpPr>
          <p:spPr>
            <a:xfrm>
              <a:off x="7297948" y="4019658"/>
              <a:ext cx="20665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Calibri"/>
                  <a:cs typeface="Calibri"/>
                </a:rPr>
                <a:t>Jeremy </a:t>
              </a:r>
              <a:r>
                <a:rPr kumimoji="0" lang="en-US" sz="1400" b="1" i="0" u="none" strike="noStrike" kern="1200" cap="none" spc="0" normalizeH="0" baseline="0" noProof="0" err="1">
                  <a:ln>
                    <a:noFill/>
                  </a:ln>
                  <a:solidFill>
                    <a:srgbClr val="000000"/>
                  </a:solidFill>
                  <a:effectLst/>
                  <a:uLnTx/>
                  <a:uFillTx/>
                  <a:latin typeface="Calibri" panose="020F0502020204030204"/>
                  <a:ea typeface="Calibri"/>
                  <a:cs typeface="Calibri"/>
                </a:rPr>
                <a:t>Scarbrough</a:t>
              </a:r>
              <a:br>
                <a:rPr kumimoji="0" lang="en-US" sz="1400" b="0" i="0" u="none" strike="noStrike" kern="1200" cap="none" spc="0" normalizeH="0" baseline="0" noProof="0">
                  <a:ln>
                    <a:noFill/>
                  </a:ln>
                  <a:solidFill>
                    <a:srgbClr val="000000"/>
                  </a:solidFill>
                  <a:effectLst/>
                  <a:uLnTx/>
                  <a:uFillTx/>
                  <a:latin typeface="Calibri" panose="020F0502020204030204"/>
                  <a:ea typeface="Calibri"/>
                  <a:cs typeface="Calibri"/>
                </a:rPr>
              </a:b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Associate Vice Chancellor for Health Systems</a:t>
              </a:r>
              <a:endParaRPr kumimoji="0" lang="en-US" sz="13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pic>
          <p:nvPicPr>
            <p:cNvPr id="49" name="Picture 48" descr="From left to right, Ifeolu David, Austin Lawrence, Duke Cruz, Rowena Woode and Carlos Rivera.">
              <a:extLst>
                <a:ext uri="{FF2B5EF4-FFF2-40B4-BE49-F238E27FC236}">
                  <a16:creationId xmlns:a16="http://schemas.microsoft.com/office/drawing/2014/main" id="{605802AA-0AE6-BE7F-EF7B-53A2FC3FD5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1263" y="3428761"/>
              <a:ext cx="631924" cy="727158"/>
            </a:xfrm>
            <a:prstGeom prst="rect">
              <a:avLst/>
            </a:prstGeom>
          </p:spPr>
        </p:pic>
      </p:grpSp>
      <p:grpSp>
        <p:nvGrpSpPr>
          <p:cNvPr id="73" name="Group 72">
            <a:extLst>
              <a:ext uri="{FF2B5EF4-FFF2-40B4-BE49-F238E27FC236}">
                <a16:creationId xmlns:a16="http://schemas.microsoft.com/office/drawing/2014/main" id="{43B37931-CD8C-93FA-27EF-A88BB6EE29FC}"/>
              </a:ext>
            </a:extLst>
          </p:cNvPr>
          <p:cNvGrpSpPr/>
          <p:nvPr/>
        </p:nvGrpSpPr>
        <p:grpSpPr>
          <a:xfrm>
            <a:off x="9477597" y="2730412"/>
            <a:ext cx="2066543" cy="1997132"/>
            <a:chOff x="9477597" y="2730412"/>
            <a:chExt cx="2066543" cy="1997132"/>
          </a:xfrm>
        </p:grpSpPr>
        <p:pic>
          <p:nvPicPr>
            <p:cNvPr id="4" name="Picture 3">
              <a:extLst>
                <a:ext uri="{FF2B5EF4-FFF2-40B4-BE49-F238E27FC236}">
                  <a16:creationId xmlns:a16="http://schemas.microsoft.com/office/drawing/2014/main" id="{478FB56C-BA68-257A-47D7-F33163F2694D}"/>
                </a:ext>
              </a:extLst>
            </p:cNvPr>
            <p:cNvPicPr>
              <a:picLocks noChangeAspect="1"/>
            </p:cNvPicPr>
            <p:nvPr/>
          </p:nvPicPr>
          <p:blipFill rotWithShape="1">
            <a:blip r:embed="rId18">
              <a:extLst>
                <a:ext uri="{28A0092B-C50C-407E-A947-70E740481C1C}">
                  <a14:useLocalDpi xmlns:a14="http://schemas.microsoft.com/office/drawing/2010/main" val="0"/>
                </a:ext>
              </a:extLst>
            </a:blip>
            <a:srcRect l="-100" t="6857" r="772" b="18426"/>
            <a:stretch/>
          </p:blipFill>
          <p:spPr>
            <a:xfrm>
              <a:off x="9962820" y="2730412"/>
              <a:ext cx="1096098" cy="1160507"/>
            </a:xfrm>
            <a:prstGeom prst="ellipse">
              <a:avLst/>
            </a:prstGeom>
          </p:spPr>
        </p:pic>
        <p:pic>
          <p:nvPicPr>
            <p:cNvPr id="65" name="Picture 64" descr="From left to right, Ifeolu David, Austin Lawrence, Duke Cruz, Rowena Woode and Carlos Rivera.">
              <a:extLst>
                <a:ext uri="{FF2B5EF4-FFF2-40B4-BE49-F238E27FC236}">
                  <a16:creationId xmlns:a16="http://schemas.microsoft.com/office/drawing/2014/main" id="{4C8C20BE-44C9-A727-0C4C-EB47FDC753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460" y="3428761"/>
              <a:ext cx="631924" cy="727158"/>
            </a:xfrm>
            <a:prstGeom prst="rect">
              <a:avLst/>
            </a:prstGeom>
          </p:spPr>
        </p:pic>
        <p:sp>
          <p:nvSpPr>
            <p:cNvPr id="66" name="TextBox 65">
              <a:extLst>
                <a:ext uri="{FF2B5EF4-FFF2-40B4-BE49-F238E27FC236}">
                  <a16:creationId xmlns:a16="http://schemas.microsoft.com/office/drawing/2014/main" id="{F818C34D-20E0-8A88-6874-A6BD402952DC}"/>
                </a:ext>
              </a:extLst>
            </p:cNvPr>
            <p:cNvSpPr txBox="1">
              <a:spLocks/>
            </p:cNvSpPr>
            <p:nvPr/>
          </p:nvSpPr>
          <p:spPr>
            <a:xfrm>
              <a:off x="9477597" y="4019658"/>
              <a:ext cx="20665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Calibri"/>
                  <a:cs typeface="Calibri"/>
                </a:rPr>
                <a:t>Marisa </a:t>
              </a:r>
              <a:r>
                <a:rPr kumimoji="0" lang="en-US" sz="1400" b="1" i="0" u="none" strike="noStrike" kern="1200" cap="none" spc="0" normalizeH="0" baseline="0" noProof="0" err="1">
                  <a:ln>
                    <a:noFill/>
                  </a:ln>
                  <a:solidFill>
                    <a:srgbClr val="000000"/>
                  </a:solidFill>
                  <a:effectLst/>
                  <a:uLnTx/>
                  <a:uFillTx/>
                  <a:latin typeface="Calibri" panose="020F0502020204030204"/>
                  <a:ea typeface="Calibri"/>
                  <a:cs typeface="Calibri"/>
                </a:rPr>
                <a:t>Chrysochoou</a:t>
              </a:r>
              <a:br>
                <a:rPr kumimoji="0" lang="en-US" sz="1400" b="0" i="0" u="none" strike="noStrike" kern="1200" cap="none" spc="0" normalizeH="0" baseline="0" noProof="0">
                  <a:ln>
                    <a:noFill/>
                  </a:ln>
                  <a:solidFill>
                    <a:srgbClr val="000000"/>
                  </a:solidFill>
                  <a:effectLst/>
                  <a:uLnTx/>
                  <a:uFillTx/>
                  <a:latin typeface="Calibri" panose="020F0502020204030204"/>
                  <a:ea typeface="Calibri"/>
                  <a:cs typeface="Calibri"/>
                </a:rPr>
              </a:b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Dean of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College of Engineering</a:t>
              </a:r>
              <a:endParaRPr kumimoji="0" lang="en-US" sz="13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grpSp>
      <p:grpSp>
        <p:nvGrpSpPr>
          <p:cNvPr id="74" name="Group 73">
            <a:extLst>
              <a:ext uri="{FF2B5EF4-FFF2-40B4-BE49-F238E27FC236}">
                <a16:creationId xmlns:a16="http://schemas.microsoft.com/office/drawing/2014/main" id="{A50C913D-B213-7754-F8F6-D635F6986F7F}"/>
              </a:ext>
            </a:extLst>
          </p:cNvPr>
          <p:cNvGrpSpPr/>
          <p:nvPr/>
        </p:nvGrpSpPr>
        <p:grpSpPr>
          <a:xfrm>
            <a:off x="1395420" y="4775002"/>
            <a:ext cx="2066543" cy="1981229"/>
            <a:chOff x="750243" y="4775002"/>
            <a:chExt cx="2066543" cy="1981229"/>
          </a:xfrm>
        </p:grpSpPr>
        <p:pic>
          <p:nvPicPr>
            <p:cNvPr id="13" name="Picture 12">
              <a:extLst>
                <a:ext uri="{FF2B5EF4-FFF2-40B4-BE49-F238E27FC236}">
                  <a16:creationId xmlns:a16="http://schemas.microsoft.com/office/drawing/2014/main" id="{B186B42F-EBB7-0C31-377A-D8B5AE595DF9}"/>
                </a:ext>
              </a:extLst>
            </p:cNvPr>
            <p:cNvPicPr>
              <a:picLocks noChangeAspect="1"/>
            </p:cNvPicPr>
            <p:nvPr/>
          </p:nvPicPr>
          <p:blipFill rotWithShape="1">
            <a:blip r:embed="rId19">
              <a:extLst>
                <a:ext uri="{28A0092B-C50C-407E-A947-70E740481C1C}">
                  <a14:useLocalDpi xmlns:a14="http://schemas.microsoft.com/office/drawing/2010/main" val="0"/>
                </a:ext>
              </a:extLst>
            </a:blip>
            <a:srcRect l="1" r="670" b="25325"/>
            <a:stretch/>
          </p:blipFill>
          <p:spPr>
            <a:xfrm>
              <a:off x="1240109" y="4775002"/>
              <a:ext cx="1096098" cy="1159854"/>
            </a:xfrm>
            <a:prstGeom prst="ellipse">
              <a:avLst/>
            </a:prstGeom>
          </p:spPr>
        </p:pic>
        <p:sp>
          <p:nvSpPr>
            <p:cNvPr id="52" name="TextBox 51">
              <a:extLst>
                <a:ext uri="{FF2B5EF4-FFF2-40B4-BE49-F238E27FC236}">
                  <a16:creationId xmlns:a16="http://schemas.microsoft.com/office/drawing/2014/main" id="{0D7D58C6-84BB-1819-6FF2-B8D6F5BA9D3E}"/>
                </a:ext>
              </a:extLst>
            </p:cNvPr>
            <p:cNvSpPr txBox="1">
              <a:spLocks/>
            </p:cNvSpPr>
            <p:nvPr/>
          </p:nvSpPr>
          <p:spPr>
            <a:xfrm>
              <a:off x="750243" y="6048345"/>
              <a:ext cx="20665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000000"/>
                  </a:solidFill>
                  <a:effectLst/>
                  <a:uLnTx/>
                  <a:uFillTx/>
                  <a:latin typeface="Calibri" panose="020F0502020204030204"/>
                  <a:ea typeface="Calibri"/>
                  <a:cs typeface="Calibri"/>
                </a:rPr>
                <a:t>Srinand</a:t>
              </a:r>
              <a:r>
                <a:rPr kumimoji="0" lang="en-US" sz="1400" b="1" i="0" u="none" strike="noStrike" kern="1200" cap="none" spc="0" normalizeH="0" baseline="0" noProof="0">
                  <a:ln>
                    <a:noFill/>
                  </a:ln>
                  <a:solidFill>
                    <a:srgbClr val="000000"/>
                  </a:solidFill>
                  <a:effectLst/>
                  <a:uLnTx/>
                  <a:uFillTx/>
                  <a:latin typeface="Calibri" panose="020F0502020204030204"/>
                  <a:ea typeface="Calibri"/>
                  <a:cs typeface="Calibri"/>
                </a:rPr>
                <a:t> </a:t>
              </a:r>
              <a:r>
                <a:rPr kumimoji="0" lang="en-US" sz="1400" b="1" i="0" u="none" strike="noStrike" kern="1200" cap="none" spc="0" normalizeH="0" baseline="0" noProof="0" err="1">
                  <a:ln>
                    <a:noFill/>
                  </a:ln>
                  <a:solidFill>
                    <a:srgbClr val="000000"/>
                  </a:solidFill>
                  <a:effectLst/>
                  <a:uLnTx/>
                  <a:uFillTx/>
                  <a:latin typeface="Calibri" panose="020F0502020204030204"/>
                  <a:ea typeface="Calibri"/>
                  <a:cs typeface="Calibri"/>
                </a:rPr>
                <a:t>Sreevatsan</a:t>
              </a:r>
              <a:br>
                <a:rPr kumimoji="0" lang="en-US" sz="1400" b="0" i="0" u="none" strike="noStrike" kern="1200" cap="none" spc="0" normalizeH="0" baseline="0" noProof="0">
                  <a:ln>
                    <a:noFill/>
                  </a:ln>
                  <a:solidFill>
                    <a:srgbClr val="000000"/>
                  </a:solidFill>
                  <a:effectLst/>
                  <a:uLnTx/>
                  <a:uFillTx/>
                  <a:latin typeface="Calibri" panose="020F0502020204030204"/>
                  <a:ea typeface="Calibri"/>
                  <a:cs typeface="Calibri"/>
                </a:rPr>
              </a:b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Dean of the College of Veterinary Medicine</a:t>
              </a:r>
              <a:endParaRPr kumimoji="0" lang="en-US" sz="13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pic>
          <p:nvPicPr>
            <p:cNvPr id="56" name="Picture 55" descr="From left to right, Ifeolu David, Austin Lawrence, Duke Cruz, Rowena Woode and Carlos Rivera.">
              <a:extLst>
                <a:ext uri="{FF2B5EF4-FFF2-40B4-BE49-F238E27FC236}">
                  <a16:creationId xmlns:a16="http://schemas.microsoft.com/office/drawing/2014/main" id="{6E390E5C-2DE8-85DC-BC22-B679773A42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9337" y="5392378"/>
              <a:ext cx="631924" cy="727158"/>
            </a:xfrm>
            <a:prstGeom prst="rect">
              <a:avLst/>
            </a:prstGeom>
          </p:spPr>
        </p:pic>
      </p:grpSp>
      <p:grpSp>
        <p:nvGrpSpPr>
          <p:cNvPr id="75" name="Group 74">
            <a:extLst>
              <a:ext uri="{FF2B5EF4-FFF2-40B4-BE49-F238E27FC236}">
                <a16:creationId xmlns:a16="http://schemas.microsoft.com/office/drawing/2014/main" id="{11C326F5-7952-386A-CCFA-CCDDE55D8397}"/>
              </a:ext>
            </a:extLst>
          </p:cNvPr>
          <p:cNvGrpSpPr/>
          <p:nvPr/>
        </p:nvGrpSpPr>
        <p:grpSpPr>
          <a:xfrm>
            <a:off x="3573875" y="4775002"/>
            <a:ext cx="2765907" cy="1981229"/>
            <a:chOff x="2584586" y="4775002"/>
            <a:chExt cx="2765907" cy="1981229"/>
          </a:xfrm>
        </p:grpSpPr>
        <p:sp>
          <p:nvSpPr>
            <p:cNvPr id="80" name="TextBox 79">
              <a:extLst>
                <a:ext uri="{FF2B5EF4-FFF2-40B4-BE49-F238E27FC236}">
                  <a16:creationId xmlns:a16="http://schemas.microsoft.com/office/drawing/2014/main" id="{10FECA01-3BF1-9EFB-DB47-16E024779C8A}"/>
                </a:ext>
              </a:extLst>
            </p:cNvPr>
            <p:cNvSpPr txBox="1">
              <a:spLocks/>
            </p:cNvSpPr>
            <p:nvPr/>
          </p:nvSpPr>
          <p:spPr>
            <a:xfrm>
              <a:off x="2584586" y="6048345"/>
              <a:ext cx="276590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Calibri"/>
                  <a:cs typeface="Calibri"/>
                </a:rPr>
                <a:t>Sarah Diem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Interim Dean of the College of Education and Human Development</a:t>
              </a:r>
              <a:endParaRPr kumimoji="0" lang="en-US" sz="13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pic>
          <p:nvPicPr>
            <p:cNvPr id="81" name="Picture 80">
              <a:extLst>
                <a:ext uri="{FF2B5EF4-FFF2-40B4-BE49-F238E27FC236}">
                  <a16:creationId xmlns:a16="http://schemas.microsoft.com/office/drawing/2014/main" id="{EAEFAD99-9CE2-4F9C-7110-BC7E5CB6CE93}"/>
                </a:ext>
              </a:extLst>
            </p:cNvPr>
            <p:cNvPicPr>
              <a:picLocks noChangeAspect="1"/>
            </p:cNvPicPr>
            <p:nvPr/>
          </p:nvPicPr>
          <p:blipFill>
            <a:blip r:embed="rId20"/>
            <a:srcRect l="2841" r="2841"/>
            <a:stretch/>
          </p:blipFill>
          <p:spPr>
            <a:xfrm>
              <a:off x="3429578" y="4775002"/>
              <a:ext cx="1103504" cy="1168348"/>
            </a:xfrm>
            <a:prstGeom prst="ellipse">
              <a:avLst/>
            </a:prstGeom>
            <a:ln>
              <a:noFill/>
            </a:ln>
            <a:effectLst>
              <a:softEdge rad="0"/>
            </a:effectLst>
          </p:spPr>
        </p:pic>
        <p:pic>
          <p:nvPicPr>
            <p:cNvPr id="82" name="Picture 81" descr="From left to right, Ifeolu David, Austin Lawrence, Duke Cruz, Rowena Woode and Carlos Rivera.">
              <a:extLst>
                <a:ext uri="{FF2B5EF4-FFF2-40B4-BE49-F238E27FC236}">
                  <a16:creationId xmlns:a16="http://schemas.microsoft.com/office/drawing/2014/main" id="{CB385D44-A142-7B2E-64ED-89F1872CB1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6598" y="5392378"/>
              <a:ext cx="631924" cy="727158"/>
            </a:xfrm>
            <a:prstGeom prst="rect">
              <a:avLst/>
            </a:prstGeom>
          </p:spPr>
        </p:pic>
      </p:grpSp>
      <p:grpSp>
        <p:nvGrpSpPr>
          <p:cNvPr id="77" name="Group 76">
            <a:extLst>
              <a:ext uri="{FF2B5EF4-FFF2-40B4-BE49-F238E27FC236}">
                <a16:creationId xmlns:a16="http://schemas.microsoft.com/office/drawing/2014/main" id="{9AD9BB62-7EF4-0256-211F-756B2B8A2B09}"/>
              </a:ext>
            </a:extLst>
          </p:cNvPr>
          <p:cNvGrpSpPr/>
          <p:nvPr/>
        </p:nvGrpSpPr>
        <p:grpSpPr>
          <a:xfrm>
            <a:off x="6451694" y="4774349"/>
            <a:ext cx="2116487" cy="1981229"/>
            <a:chOff x="7273630" y="4774349"/>
            <a:chExt cx="2116487" cy="1981229"/>
          </a:xfrm>
        </p:grpSpPr>
        <p:sp>
          <p:nvSpPr>
            <p:cNvPr id="29" name="TextBox 28">
              <a:extLst>
                <a:ext uri="{FF2B5EF4-FFF2-40B4-BE49-F238E27FC236}">
                  <a16:creationId xmlns:a16="http://schemas.microsoft.com/office/drawing/2014/main" id="{60C0967F-8138-C13C-8305-F93B2E640B91}"/>
                </a:ext>
              </a:extLst>
            </p:cNvPr>
            <p:cNvSpPr txBox="1">
              <a:spLocks/>
            </p:cNvSpPr>
            <p:nvPr/>
          </p:nvSpPr>
          <p:spPr>
            <a:xfrm>
              <a:off x="7273630" y="6047692"/>
              <a:ext cx="21164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Calibri"/>
                  <a:cs typeface="Calibri"/>
                </a:rPr>
                <a:t>Norma Halls-Thomas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Dean of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College of Nursing</a:t>
              </a:r>
              <a:endParaRPr kumimoji="0" lang="en-US" sz="13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pic>
          <p:nvPicPr>
            <p:cNvPr id="30" name="Picture 29">
              <a:extLst>
                <a:ext uri="{FF2B5EF4-FFF2-40B4-BE49-F238E27FC236}">
                  <a16:creationId xmlns:a16="http://schemas.microsoft.com/office/drawing/2014/main" id="{F2899FC8-DC43-342A-39F7-D7D351B57EE1}"/>
                </a:ext>
              </a:extLst>
            </p:cNvPr>
            <p:cNvPicPr>
              <a:picLocks noChangeAspect="1"/>
            </p:cNvPicPr>
            <p:nvPr/>
          </p:nvPicPr>
          <p:blipFill rotWithShape="1">
            <a:blip r:embed="rId21">
              <a:extLst>
                <a:ext uri="{28A0092B-C50C-407E-A947-70E740481C1C}">
                  <a14:useLocalDpi xmlns:a14="http://schemas.microsoft.com/office/drawing/2010/main" val="0"/>
                </a:ext>
              </a:extLst>
            </a:blip>
            <a:srcRect l="1607" t="545" r="56752" b="22958"/>
            <a:stretch/>
          </p:blipFill>
          <p:spPr>
            <a:xfrm>
              <a:off x="7772400" y="4774349"/>
              <a:ext cx="1128095" cy="1160507"/>
            </a:xfrm>
            <a:prstGeom prst="ellipse">
              <a:avLst/>
            </a:prstGeom>
          </p:spPr>
        </p:pic>
        <p:pic>
          <p:nvPicPr>
            <p:cNvPr id="31" name="Picture 4" descr="A red and black logo&#10;&#10;Description automatically generated">
              <a:extLst>
                <a:ext uri="{FF2B5EF4-FFF2-40B4-BE49-F238E27FC236}">
                  <a16:creationId xmlns:a16="http://schemas.microsoft.com/office/drawing/2014/main" id="{0765260D-039A-038C-B431-6491A952332C}"/>
                </a:ext>
              </a:extLst>
            </p:cNvPr>
            <p:cNvPicPr>
              <a:picLocks noChangeAspect="1"/>
            </p:cNvPicPr>
            <p:nvPr/>
          </p:nvPicPr>
          <p:blipFill>
            <a:blip r:embed="rId22"/>
            <a:srcRect/>
            <a:stretch>
              <a:fillRect/>
            </a:stretch>
          </p:blipFill>
          <p:spPr bwMode="auto">
            <a:xfrm>
              <a:off x="8698098" y="5551607"/>
              <a:ext cx="669383" cy="3825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8" name="Group 77">
            <a:extLst>
              <a:ext uri="{FF2B5EF4-FFF2-40B4-BE49-F238E27FC236}">
                <a16:creationId xmlns:a16="http://schemas.microsoft.com/office/drawing/2014/main" id="{13405FDC-C6C1-0448-ECA8-B2038332AF76}"/>
              </a:ext>
            </a:extLst>
          </p:cNvPr>
          <p:cNvGrpSpPr/>
          <p:nvPr/>
        </p:nvGrpSpPr>
        <p:grpSpPr>
          <a:xfrm>
            <a:off x="8680093" y="4774349"/>
            <a:ext cx="2116487" cy="1987287"/>
            <a:chOff x="9452807" y="4774349"/>
            <a:chExt cx="2116487" cy="1987287"/>
          </a:xfrm>
        </p:grpSpPr>
        <p:sp>
          <p:nvSpPr>
            <p:cNvPr id="32" name="TextBox 31">
              <a:extLst>
                <a:ext uri="{FF2B5EF4-FFF2-40B4-BE49-F238E27FC236}">
                  <a16:creationId xmlns:a16="http://schemas.microsoft.com/office/drawing/2014/main" id="{4899F526-AD78-1335-96AE-96D591B1B07D}"/>
                </a:ext>
              </a:extLst>
            </p:cNvPr>
            <p:cNvSpPr txBox="1">
              <a:spLocks/>
            </p:cNvSpPr>
            <p:nvPr/>
          </p:nvSpPr>
          <p:spPr>
            <a:xfrm>
              <a:off x="9452807" y="6053750"/>
              <a:ext cx="211648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Calibri"/>
                  <a:cs typeface="Calibri"/>
                </a:rPr>
                <a:t>Shu Schiller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Dean of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srgbClr val="000000"/>
                  </a:solidFill>
                  <a:effectLst/>
                  <a:uLnTx/>
                  <a:uFillTx/>
                  <a:latin typeface="Calibri" panose="020F0502020204030204"/>
                  <a:ea typeface="Calibri"/>
                  <a:cs typeface="Calibri"/>
                </a:rPr>
                <a:t>College of Business</a:t>
              </a:r>
              <a:endParaRPr kumimoji="0" lang="en-US" sz="13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panose="020F0502020204030204"/>
              </a:endParaRPr>
            </a:p>
          </p:txBody>
        </p:sp>
        <p:pic>
          <p:nvPicPr>
            <p:cNvPr id="33" name="Picture 32">
              <a:extLst>
                <a:ext uri="{FF2B5EF4-FFF2-40B4-BE49-F238E27FC236}">
                  <a16:creationId xmlns:a16="http://schemas.microsoft.com/office/drawing/2014/main" id="{649B3680-DE08-D38D-F80E-1FEC0D6D1E73}"/>
                </a:ext>
              </a:extLst>
            </p:cNvPr>
            <p:cNvPicPr>
              <a:picLocks noChangeAspect="1"/>
            </p:cNvPicPr>
            <p:nvPr/>
          </p:nvPicPr>
          <p:blipFill>
            <a:blip r:embed="rId23">
              <a:extLst>
                <a:ext uri="{28A0092B-C50C-407E-A947-70E740481C1C}">
                  <a14:useLocalDpi xmlns:a14="http://schemas.microsoft.com/office/drawing/2010/main" val="0"/>
                </a:ext>
              </a:extLst>
            </a:blip>
            <a:srcRect l="2775" r="2775"/>
            <a:stretch/>
          </p:blipFill>
          <p:spPr>
            <a:xfrm>
              <a:off x="9962820" y="4774349"/>
              <a:ext cx="1096098" cy="1160507"/>
            </a:xfrm>
            <a:prstGeom prst="ellipse">
              <a:avLst/>
            </a:prstGeom>
          </p:spPr>
        </p:pic>
        <p:pic>
          <p:nvPicPr>
            <p:cNvPr id="34" name="Picture 4" descr="A red and black logo&#10;&#10;Description automatically generated">
              <a:extLst>
                <a:ext uri="{FF2B5EF4-FFF2-40B4-BE49-F238E27FC236}">
                  <a16:creationId xmlns:a16="http://schemas.microsoft.com/office/drawing/2014/main" id="{FE85E877-FA6F-AFBA-E658-D503CA218619}"/>
                </a:ext>
              </a:extLst>
            </p:cNvPr>
            <p:cNvPicPr>
              <a:picLocks noChangeAspect="1"/>
            </p:cNvPicPr>
            <p:nvPr/>
          </p:nvPicPr>
          <p:blipFill>
            <a:blip r:embed="rId22"/>
            <a:srcRect/>
            <a:stretch>
              <a:fillRect/>
            </a:stretch>
          </p:blipFill>
          <p:spPr bwMode="auto">
            <a:xfrm>
              <a:off x="10856882" y="5557665"/>
              <a:ext cx="669383" cy="3825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26693497"/>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797930A-695B-E722-ABC0-83A01BD4AB9B}"/>
              </a:ext>
            </a:extLst>
          </p:cNvPr>
          <p:cNvGrpSpPr/>
          <p:nvPr/>
        </p:nvGrpSpPr>
        <p:grpSpPr>
          <a:xfrm>
            <a:off x="179306" y="1493053"/>
            <a:ext cx="8667538" cy="5179213"/>
            <a:chOff x="179306" y="1528174"/>
            <a:chExt cx="8667538" cy="5179213"/>
          </a:xfrm>
        </p:grpSpPr>
        <p:pic>
          <p:nvPicPr>
            <p:cNvPr id="4098" name="Picture 2" descr="Five graduates from School of Medicine pose for a selfie wearing their regalia">
              <a:extLst>
                <a:ext uri="{FF2B5EF4-FFF2-40B4-BE49-F238E27FC236}">
                  <a16:creationId xmlns:a16="http://schemas.microsoft.com/office/drawing/2014/main" id="{C407EEC5-CFF5-3B85-CE5C-8A3B456F80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82" b="5082"/>
            <a:stretch/>
          </p:blipFill>
          <p:spPr bwMode="auto">
            <a:xfrm>
              <a:off x="4916684" y="4087282"/>
              <a:ext cx="3930160" cy="2620104"/>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4102" name="Picture 6" descr="Four S&amp;T graduates in caps and gown outside Norwood Hall on S&amp;T campus">
              <a:extLst>
                <a:ext uri="{FF2B5EF4-FFF2-40B4-BE49-F238E27FC236}">
                  <a16:creationId xmlns:a16="http://schemas.microsoft.com/office/drawing/2014/main" id="{D6DBCB1E-D69F-23E0-74A5-5C023E0B0C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73" t="34155" r="18422"/>
            <a:stretch/>
          </p:blipFill>
          <p:spPr bwMode="auto">
            <a:xfrm>
              <a:off x="5127088" y="1528174"/>
              <a:ext cx="3719756" cy="2559107"/>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6" name="Picture 5" descr="A group of people in graduation gowns and hats&#10;&#10;Description automatically generated">
              <a:extLst>
                <a:ext uri="{FF2B5EF4-FFF2-40B4-BE49-F238E27FC236}">
                  <a16:creationId xmlns:a16="http://schemas.microsoft.com/office/drawing/2014/main" id="{3DE64303-8EE1-2CD9-FEB2-6C566185A64D}"/>
                </a:ext>
              </a:extLst>
            </p:cNvPr>
            <p:cNvPicPr>
              <a:picLocks noChangeAspect="1"/>
            </p:cNvPicPr>
            <p:nvPr/>
          </p:nvPicPr>
          <p:blipFill rotWithShape="1">
            <a:blip r:embed="rId6">
              <a:extLst>
                <a:ext uri="{28A0092B-C50C-407E-A947-70E740481C1C}">
                  <a14:useLocalDpi xmlns:a14="http://schemas.microsoft.com/office/drawing/2010/main" val="0"/>
                </a:ext>
              </a:extLst>
            </a:blip>
            <a:srcRect l="17430" r="18912"/>
            <a:stretch/>
          </p:blipFill>
          <p:spPr>
            <a:xfrm>
              <a:off x="179306" y="1528175"/>
              <a:ext cx="4947782" cy="5179212"/>
            </a:xfrm>
            <a:prstGeom prst="rect">
              <a:avLst/>
            </a:prstGeom>
            <a:ln w="76200">
              <a:solidFill>
                <a:schemeClr val="bg1"/>
              </a:solidFill>
            </a:ln>
          </p:spPr>
        </p:pic>
      </p:grpSp>
      <p:sp>
        <p:nvSpPr>
          <p:cNvPr id="2" name="Title 1">
            <a:extLst>
              <a:ext uri="{FF2B5EF4-FFF2-40B4-BE49-F238E27FC236}">
                <a16:creationId xmlns:a16="http://schemas.microsoft.com/office/drawing/2014/main" id="{5A8CE082-DFEB-C193-7918-23A0173BEF96}"/>
              </a:ext>
            </a:extLst>
          </p:cNvPr>
          <p:cNvSpPr>
            <a:spLocks noGrp="1"/>
          </p:cNvSpPr>
          <p:nvPr>
            <p:ph type="title"/>
          </p:nvPr>
        </p:nvSpPr>
        <p:spPr>
          <a:xfrm>
            <a:off x="472867" y="130858"/>
            <a:ext cx="11246265" cy="856688"/>
          </a:xfrm>
        </p:spPr>
        <p:txBody>
          <a:bodyPr/>
          <a:lstStyle/>
          <a:p>
            <a:r>
              <a:rPr lang="en-US" sz="4000">
                <a:solidFill>
                  <a:schemeClr val="tx1"/>
                </a:solidFill>
                <a:latin typeface="Arial Black"/>
              </a:rPr>
              <a:t>Congratulations Graduates</a:t>
            </a:r>
            <a:endParaRPr lang="en-US" sz="4000">
              <a:solidFill>
                <a:schemeClr val="tx1"/>
              </a:solidFill>
            </a:endParaRPr>
          </a:p>
        </p:txBody>
      </p:sp>
      <p:sp>
        <p:nvSpPr>
          <p:cNvPr id="4" name="Slide Number Placeholder 3">
            <a:extLst>
              <a:ext uri="{FF2B5EF4-FFF2-40B4-BE49-F238E27FC236}">
                <a16:creationId xmlns:a16="http://schemas.microsoft.com/office/drawing/2014/main" id="{D17A977E-FEBE-B6FE-82A7-57E51C51CC99}"/>
              </a:ext>
            </a:extLst>
          </p:cNvPr>
          <p:cNvSpPr>
            <a:spLocks noGrp="1"/>
          </p:cNvSpPr>
          <p:nvPr>
            <p:ph type="sldNum" sz="quarter" idx="4"/>
          </p:nvPr>
        </p:nvSpPr>
        <p:spPr>
          <a:xfrm>
            <a:off x="9089167" y="6489704"/>
            <a:ext cx="3102833" cy="365125"/>
          </a:xfrm>
        </p:spPr>
        <p:txBody>
          <a:bodyPr/>
          <a:lstStyle/>
          <a:p>
            <a:fld id="{048A7FD7-D788-5C4F-8784-060411599E56}" type="slidenum">
              <a:rPr lang="en-US" smtClean="0"/>
              <a:pPr/>
              <a:t>16</a:t>
            </a:fld>
            <a:endParaRPr lang="en-US"/>
          </a:p>
        </p:txBody>
      </p:sp>
      <p:sp>
        <p:nvSpPr>
          <p:cNvPr id="8" name="TextBox 7">
            <a:extLst>
              <a:ext uri="{FF2B5EF4-FFF2-40B4-BE49-F238E27FC236}">
                <a16:creationId xmlns:a16="http://schemas.microsoft.com/office/drawing/2014/main" id="{F3342DD5-D4B6-CF24-8AD5-4FDCAD4C0802}"/>
              </a:ext>
            </a:extLst>
          </p:cNvPr>
          <p:cNvSpPr txBox="1"/>
          <p:nvPr/>
        </p:nvSpPr>
        <p:spPr>
          <a:xfrm>
            <a:off x="179305" y="907504"/>
            <a:ext cx="11833388" cy="830997"/>
          </a:xfrm>
          <a:prstGeom prst="rect">
            <a:avLst/>
          </a:prstGeom>
          <a:noFill/>
        </p:spPr>
        <p:txBody>
          <a:bodyPr wrap="square" rtlCol="0">
            <a:spAutoFit/>
          </a:bodyPr>
          <a:lstStyle/>
          <a:p>
            <a:pPr algn="ctr"/>
            <a:r>
              <a:rPr lang="en-US" sz="2400" b="1">
                <a:ea typeface="Calibri"/>
                <a:cs typeface="Calibri"/>
              </a:rPr>
              <a:t>9,554 </a:t>
            </a:r>
            <a:r>
              <a:rPr lang="en-US" sz="2400">
                <a:ea typeface="Calibri"/>
                <a:cs typeface="Calibri"/>
              </a:rPr>
              <a:t>total degrees were awarded in Spring 2024.</a:t>
            </a:r>
          </a:p>
          <a:p>
            <a:pPr algn="ctr"/>
            <a:endParaRPr lang="en-US" sz="2400"/>
          </a:p>
        </p:txBody>
      </p:sp>
      <p:pic>
        <p:nvPicPr>
          <p:cNvPr id="1028" name="Picture 4">
            <a:extLst>
              <a:ext uri="{FF2B5EF4-FFF2-40B4-BE49-F238E27FC236}">
                <a16:creationId xmlns:a16="http://schemas.microsoft.com/office/drawing/2014/main" id="{CB30D501-1673-CAB9-006E-48519AAFE85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466" r="23913"/>
          <a:stretch/>
        </p:blipFill>
        <p:spPr bwMode="auto">
          <a:xfrm>
            <a:off x="8909859" y="1493054"/>
            <a:ext cx="3188355" cy="5179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150668"/>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488271" y="6492875"/>
            <a:ext cx="703729" cy="365125"/>
          </a:xfrm>
        </p:spPr>
        <p:txBody>
          <a:bodyPr/>
          <a:lstStyle/>
          <a:p>
            <a:fld id="{C6C19187-0210-4CC7-AE51-7FFB2AB55339}" type="slidenum">
              <a:rPr lang="en-US" smtClean="0">
                <a:latin typeface="Calibri" panose="020F0502020204030204" pitchFamily="34" charset="0"/>
                <a:cs typeface="Calibri" panose="020F0502020204030204" pitchFamily="34" charset="0"/>
              </a:rPr>
              <a:pPr/>
              <a:t>17</a:t>
            </a:fld>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9661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23D4ED77-7C9E-4801-A58F-E4A2B4DD5D8D}"/>
              </a:ext>
            </a:extLst>
          </p:cNvPr>
          <p:cNvGraphicFramePr>
            <a:graphicFrameLocks/>
          </p:cNvGraphicFramePr>
          <p:nvPr/>
        </p:nvGraphicFramePr>
        <p:xfrm>
          <a:off x="0" y="691927"/>
          <a:ext cx="5943600" cy="2971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28D04798-188B-4429-973A-3430F86BD457}"/>
              </a:ext>
            </a:extLst>
          </p:cNvPr>
          <p:cNvGraphicFramePr>
            <a:graphicFrameLocks/>
          </p:cNvGraphicFramePr>
          <p:nvPr/>
        </p:nvGraphicFramePr>
        <p:xfrm>
          <a:off x="6096000" y="691927"/>
          <a:ext cx="5943600"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5F1F5FC4-341E-421A-936C-C33E00DC3E2F}"/>
              </a:ext>
            </a:extLst>
          </p:cNvPr>
          <p:cNvGraphicFramePr>
            <a:graphicFrameLocks/>
          </p:cNvGraphicFramePr>
          <p:nvPr/>
        </p:nvGraphicFramePr>
        <p:xfrm>
          <a:off x="6096000" y="3708177"/>
          <a:ext cx="5943600" cy="2971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2A03CB78-DBC1-4A09-B8FF-5778D3869FAB}"/>
              </a:ext>
            </a:extLst>
          </p:cNvPr>
          <p:cNvGraphicFramePr>
            <a:graphicFrameLocks/>
          </p:cNvGraphicFramePr>
          <p:nvPr/>
        </p:nvGraphicFramePr>
        <p:xfrm>
          <a:off x="0" y="3708177"/>
          <a:ext cx="5984611" cy="297180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67DC37D8-901B-CE17-E43D-31294891F7C7}"/>
              </a:ext>
            </a:extLst>
          </p:cNvPr>
          <p:cNvSpPr txBox="1"/>
          <p:nvPr/>
        </p:nvSpPr>
        <p:spPr>
          <a:xfrm>
            <a:off x="1" y="0"/>
            <a:ext cx="122185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latin typeface="+mj-lt"/>
              </a:rPr>
              <a:t>FYTD Total </a:t>
            </a:r>
            <a:r>
              <a:rPr kumimoji="0" lang="en-US" sz="4400" b="0" i="0" u="none" strike="noStrike" kern="1200" cap="none" spc="0" normalizeH="0" baseline="0" noProof="0">
                <a:ln>
                  <a:noFill/>
                </a:ln>
                <a:solidFill>
                  <a:srgbClr val="000000"/>
                </a:solidFill>
                <a:effectLst/>
                <a:uLnTx/>
                <a:uFillTx/>
                <a:latin typeface="+mj-lt"/>
                <a:ea typeface="+mn-ea"/>
                <a:cs typeface="+mn-cs"/>
              </a:rPr>
              <a:t>R&amp;D Expenditures</a:t>
            </a:r>
          </a:p>
        </p:txBody>
      </p:sp>
      <p:sp>
        <p:nvSpPr>
          <p:cNvPr id="3" name="TextBox 2">
            <a:extLst>
              <a:ext uri="{FF2B5EF4-FFF2-40B4-BE49-F238E27FC236}">
                <a16:creationId xmlns:a16="http://schemas.microsoft.com/office/drawing/2014/main" id="{D9B684E6-5EB7-108B-66D5-C3F5EDFA3C27}"/>
              </a:ext>
            </a:extLst>
          </p:cNvPr>
          <p:cNvSpPr txBox="1"/>
          <p:nvPr/>
        </p:nvSpPr>
        <p:spPr>
          <a:xfrm>
            <a:off x="5102660" y="691927"/>
            <a:ext cx="696286" cy="400110"/>
          </a:xfrm>
          <a:prstGeom prst="rect">
            <a:avLst/>
          </a:prstGeom>
          <a:noFill/>
        </p:spPr>
        <p:txBody>
          <a:bodyPr wrap="square" rtlCol="0">
            <a:spAutoFit/>
          </a:bodyPr>
          <a:lstStyle/>
          <a:p>
            <a:r>
              <a:rPr lang="en-US" sz="2000" b="1">
                <a:solidFill>
                  <a:srgbClr val="0066FF"/>
                </a:solidFill>
              </a:rPr>
              <a:t>75%</a:t>
            </a:r>
          </a:p>
        </p:txBody>
      </p:sp>
      <p:sp>
        <p:nvSpPr>
          <p:cNvPr id="4" name="TextBox 3">
            <a:extLst>
              <a:ext uri="{FF2B5EF4-FFF2-40B4-BE49-F238E27FC236}">
                <a16:creationId xmlns:a16="http://schemas.microsoft.com/office/drawing/2014/main" id="{A563F672-B406-A696-7F82-276C2603668F}"/>
              </a:ext>
            </a:extLst>
          </p:cNvPr>
          <p:cNvSpPr txBox="1"/>
          <p:nvPr/>
        </p:nvSpPr>
        <p:spPr>
          <a:xfrm>
            <a:off x="11174785" y="666334"/>
            <a:ext cx="696286" cy="400110"/>
          </a:xfrm>
          <a:prstGeom prst="rect">
            <a:avLst/>
          </a:prstGeom>
          <a:noFill/>
        </p:spPr>
        <p:txBody>
          <a:bodyPr wrap="square" rtlCol="0">
            <a:spAutoFit/>
          </a:bodyPr>
          <a:lstStyle/>
          <a:p>
            <a:r>
              <a:rPr lang="en-US" sz="2000" b="1">
                <a:solidFill>
                  <a:srgbClr val="0066FF"/>
                </a:solidFill>
              </a:rPr>
              <a:t>65%</a:t>
            </a:r>
          </a:p>
        </p:txBody>
      </p:sp>
      <p:sp>
        <p:nvSpPr>
          <p:cNvPr id="5" name="TextBox 4">
            <a:extLst>
              <a:ext uri="{FF2B5EF4-FFF2-40B4-BE49-F238E27FC236}">
                <a16:creationId xmlns:a16="http://schemas.microsoft.com/office/drawing/2014/main" id="{ACDDA67B-881A-C94B-93EF-0133A4C7176A}"/>
              </a:ext>
            </a:extLst>
          </p:cNvPr>
          <p:cNvSpPr txBox="1"/>
          <p:nvPr/>
        </p:nvSpPr>
        <p:spPr>
          <a:xfrm>
            <a:off x="11122072" y="3855497"/>
            <a:ext cx="801712" cy="400110"/>
          </a:xfrm>
          <a:prstGeom prst="rect">
            <a:avLst/>
          </a:prstGeom>
          <a:noFill/>
        </p:spPr>
        <p:txBody>
          <a:bodyPr wrap="square" rtlCol="0">
            <a:spAutoFit/>
          </a:bodyPr>
          <a:lstStyle/>
          <a:p>
            <a:r>
              <a:rPr lang="en-US" sz="2000" b="1">
                <a:solidFill>
                  <a:srgbClr val="FF0000"/>
                </a:solidFill>
              </a:rPr>
              <a:t>-10%</a:t>
            </a:r>
          </a:p>
        </p:txBody>
      </p:sp>
      <p:sp>
        <p:nvSpPr>
          <p:cNvPr id="6" name="TextBox 5">
            <a:extLst>
              <a:ext uri="{FF2B5EF4-FFF2-40B4-BE49-F238E27FC236}">
                <a16:creationId xmlns:a16="http://schemas.microsoft.com/office/drawing/2014/main" id="{D21D8A25-9D8C-36D5-1BB5-B5BEC6D68135}"/>
              </a:ext>
            </a:extLst>
          </p:cNvPr>
          <p:cNvSpPr txBox="1"/>
          <p:nvPr/>
        </p:nvSpPr>
        <p:spPr>
          <a:xfrm>
            <a:off x="4949832" y="3855497"/>
            <a:ext cx="849114" cy="400110"/>
          </a:xfrm>
          <a:prstGeom prst="rect">
            <a:avLst/>
          </a:prstGeom>
          <a:noFill/>
        </p:spPr>
        <p:txBody>
          <a:bodyPr wrap="square" rtlCol="0">
            <a:spAutoFit/>
          </a:bodyPr>
          <a:lstStyle/>
          <a:p>
            <a:r>
              <a:rPr lang="en-US" sz="2000" b="1">
                <a:solidFill>
                  <a:srgbClr val="0066FF"/>
                </a:solidFill>
              </a:rPr>
              <a:t>82%</a:t>
            </a:r>
          </a:p>
        </p:txBody>
      </p:sp>
    </p:spTree>
    <p:extLst>
      <p:ext uri="{BB962C8B-B14F-4D97-AF65-F5344CB8AC3E}">
        <p14:creationId xmlns:p14="http://schemas.microsoft.com/office/powerpoint/2010/main" val="2330546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25F29422-6E47-4256-9CFE-92274BFFAE6A}"/>
              </a:ext>
            </a:extLst>
          </p:cNvPr>
          <p:cNvGraphicFramePr>
            <a:graphicFrameLocks/>
          </p:cNvGraphicFramePr>
          <p:nvPr/>
        </p:nvGraphicFramePr>
        <p:xfrm>
          <a:off x="0" y="677185"/>
          <a:ext cx="5943600"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CC5D9452-5252-4F5E-BE47-F94D1D09CD08}"/>
              </a:ext>
            </a:extLst>
          </p:cNvPr>
          <p:cNvGraphicFramePr>
            <a:graphicFrameLocks/>
          </p:cNvGraphicFramePr>
          <p:nvPr/>
        </p:nvGraphicFramePr>
        <p:xfrm>
          <a:off x="6096000" y="677185"/>
          <a:ext cx="5943600" cy="2971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E070B083-440B-435F-B125-D3F7B2BDDB9D}"/>
              </a:ext>
            </a:extLst>
          </p:cNvPr>
          <p:cNvGraphicFramePr>
            <a:graphicFrameLocks/>
          </p:cNvGraphicFramePr>
          <p:nvPr/>
        </p:nvGraphicFramePr>
        <p:xfrm>
          <a:off x="0" y="3701371"/>
          <a:ext cx="5984611" cy="296729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a:extLst>
              <a:ext uri="{FF2B5EF4-FFF2-40B4-BE49-F238E27FC236}">
                <a16:creationId xmlns:a16="http://schemas.microsoft.com/office/drawing/2014/main" id="{C565F852-4436-4492-901F-FFFF77024F69}"/>
              </a:ext>
            </a:extLst>
          </p:cNvPr>
          <p:cNvGraphicFramePr>
            <a:graphicFrameLocks/>
          </p:cNvGraphicFramePr>
          <p:nvPr/>
        </p:nvGraphicFramePr>
        <p:xfrm>
          <a:off x="6089385" y="3701371"/>
          <a:ext cx="6001808" cy="2967292"/>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a:extLst>
              <a:ext uri="{FF2B5EF4-FFF2-40B4-BE49-F238E27FC236}">
                <a16:creationId xmlns:a16="http://schemas.microsoft.com/office/drawing/2014/main" id="{67DC37D8-901B-CE17-E43D-31294891F7C7}"/>
              </a:ext>
            </a:extLst>
          </p:cNvPr>
          <p:cNvSpPr txBox="1"/>
          <p:nvPr/>
        </p:nvSpPr>
        <p:spPr>
          <a:xfrm>
            <a:off x="0" y="0"/>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latin typeface="+mj-lt"/>
              </a:rPr>
              <a:t>FYTD Total </a:t>
            </a:r>
            <a:r>
              <a:rPr kumimoji="0" lang="en-US" sz="4400" b="0" i="0" u="none" strike="noStrike" kern="1200" cap="none" spc="0" normalizeH="0" baseline="0" noProof="0">
                <a:ln>
                  <a:noFill/>
                </a:ln>
                <a:solidFill>
                  <a:srgbClr val="000000"/>
                </a:solidFill>
                <a:effectLst/>
                <a:uLnTx/>
                <a:uFillTx/>
                <a:latin typeface="+mj-lt"/>
                <a:ea typeface="+mn-ea"/>
                <a:cs typeface="+mn-cs"/>
              </a:rPr>
              <a:t>Sponsored Expenditures</a:t>
            </a:r>
          </a:p>
        </p:txBody>
      </p:sp>
      <p:sp>
        <p:nvSpPr>
          <p:cNvPr id="3" name="TextBox 2">
            <a:extLst>
              <a:ext uri="{FF2B5EF4-FFF2-40B4-BE49-F238E27FC236}">
                <a16:creationId xmlns:a16="http://schemas.microsoft.com/office/drawing/2014/main" id="{4C0AD3A5-30DC-4B43-28A9-3CBB5A5FFC21}"/>
              </a:ext>
            </a:extLst>
          </p:cNvPr>
          <p:cNvSpPr txBox="1"/>
          <p:nvPr/>
        </p:nvSpPr>
        <p:spPr>
          <a:xfrm>
            <a:off x="11023169" y="3847695"/>
            <a:ext cx="859085" cy="400110"/>
          </a:xfrm>
          <a:prstGeom prst="rect">
            <a:avLst/>
          </a:prstGeom>
          <a:noFill/>
        </p:spPr>
        <p:txBody>
          <a:bodyPr wrap="square" rtlCol="0">
            <a:spAutoFit/>
          </a:bodyPr>
          <a:lstStyle/>
          <a:p>
            <a:r>
              <a:rPr lang="en-US" sz="2000" b="1">
                <a:solidFill>
                  <a:srgbClr val="0066FF"/>
                </a:solidFill>
              </a:rPr>
              <a:t>105%</a:t>
            </a:r>
          </a:p>
        </p:txBody>
      </p:sp>
      <p:sp>
        <p:nvSpPr>
          <p:cNvPr id="5" name="TextBox 4">
            <a:extLst>
              <a:ext uri="{FF2B5EF4-FFF2-40B4-BE49-F238E27FC236}">
                <a16:creationId xmlns:a16="http://schemas.microsoft.com/office/drawing/2014/main" id="{F27364C1-DEFF-EE88-24C3-C741820FBA5E}"/>
              </a:ext>
            </a:extLst>
          </p:cNvPr>
          <p:cNvSpPr txBox="1"/>
          <p:nvPr/>
        </p:nvSpPr>
        <p:spPr>
          <a:xfrm>
            <a:off x="5011065" y="769441"/>
            <a:ext cx="839812" cy="400110"/>
          </a:xfrm>
          <a:prstGeom prst="rect">
            <a:avLst/>
          </a:prstGeom>
          <a:noFill/>
        </p:spPr>
        <p:txBody>
          <a:bodyPr wrap="square" rtlCol="0">
            <a:spAutoFit/>
          </a:bodyPr>
          <a:lstStyle/>
          <a:p>
            <a:r>
              <a:rPr lang="en-US" sz="2000" b="1">
                <a:solidFill>
                  <a:srgbClr val="0066FF"/>
                </a:solidFill>
              </a:rPr>
              <a:t>153%</a:t>
            </a:r>
          </a:p>
        </p:txBody>
      </p:sp>
      <p:sp>
        <p:nvSpPr>
          <p:cNvPr id="6" name="TextBox 5">
            <a:extLst>
              <a:ext uri="{FF2B5EF4-FFF2-40B4-BE49-F238E27FC236}">
                <a16:creationId xmlns:a16="http://schemas.microsoft.com/office/drawing/2014/main" id="{66D83A09-BA65-6DC6-2188-8DD7F00CF3EA}"/>
              </a:ext>
            </a:extLst>
          </p:cNvPr>
          <p:cNvSpPr txBox="1"/>
          <p:nvPr/>
        </p:nvSpPr>
        <p:spPr>
          <a:xfrm>
            <a:off x="11105218" y="677185"/>
            <a:ext cx="898186" cy="400110"/>
          </a:xfrm>
          <a:prstGeom prst="rect">
            <a:avLst/>
          </a:prstGeom>
          <a:noFill/>
        </p:spPr>
        <p:txBody>
          <a:bodyPr wrap="square" rtlCol="0">
            <a:spAutoFit/>
          </a:bodyPr>
          <a:lstStyle/>
          <a:p>
            <a:r>
              <a:rPr lang="en-US" sz="2000" b="1">
                <a:solidFill>
                  <a:srgbClr val="0066FF"/>
                </a:solidFill>
              </a:rPr>
              <a:t>85%</a:t>
            </a:r>
          </a:p>
        </p:txBody>
      </p:sp>
      <p:sp>
        <p:nvSpPr>
          <p:cNvPr id="7" name="TextBox 6">
            <a:extLst>
              <a:ext uri="{FF2B5EF4-FFF2-40B4-BE49-F238E27FC236}">
                <a16:creationId xmlns:a16="http://schemas.microsoft.com/office/drawing/2014/main" id="{E170BB03-DD88-FD90-CA73-20D9ED277F73}"/>
              </a:ext>
            </a:extLst>
          </p:cNvPr>
          <p:cNvSpPr txBox="1"/>
          <p:nvPr/>
        </p:nvSpPr>
        <p:spPr>
          <a:xfrm>
            <a:off x="5011065" y="3847695"/>
            <a:ext cx="849114" cy="400110"/>
          </a:xfrm>
          <a:prstGeom prst="rect">
            <a:avLst/>
          </a:prstGeom>
          <a:noFill/>
        </p:spPr>
        <p:txBody>
          <a:bodyPr wrap="square" rtlCol="0">
            <a:spAutoFit/>
          </a:bodyPr>
          <a:lstStyle/>
          <a:p>
            <a:r>
              <a:rPr lang="en-US" sz="2000" b="1">
                <a:solidFill>
                  <a:srgbClr val="0066FF"/>
                </a:solidFill>
              </a:rPr>
              <a:t>167%</a:t>
            </a:r>
          </a:p>
        </p:txBody>
      </p:sp>
    </p:spTree>
    <p:extLst>
      <p:ext uri="{BB962C8B-B14F-4D97-AF65-F5344CB8AC3E}">
        <p14:creationId xmlns:p14="http://schemas.microsoft.com/office/powerpoint/2010/main" val="1179117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3F9F9-AC51-780E-FCAE-FB3F2F5B58C3}"/>
              </a:ext>
            </a:extLst>
          </p:cNvPr>
          <p:cNvSpPr>
            <a:spLocks noGrp="1"/>
          </p:cNvSpPr>
          <p:nvPr>
            <p:ph type="title"/>
          </p:nvPr>
        </p:nvSpPr>
        <p:spPr>
          <a:xfrm>
            <a:off x="838200" y="1"/>
            <a:ext cx="10515600" cy="919450"/>
          </a:xfrm>
        </p:spPr>
        <p:txBody>
          <a:bodyPr/>
          <a:lstStyle/>
          <a:p>
            <a:r>
              <a:rPr lang="en-US"/>
              <a:t>Core Appropriations: $510M</a:t>
            </a:r>
            <a:r>
              <a:rPr lang="en-US">
                <a:solidFill>
                  <a:srgbClr val="FF0000"/>
                </a:solidFill>
              </a:rPr>
              <a:t>*</a:t>
            </a:r>
          </a:p>
        </p:txBody>
      </p:sp>
      <p:sp>
        <p:nvSpPr>
          <p:cNvPr id="3" name="Content Placeholder 2">
            <a:extLst>
              <a:ext uri="{FF2B5EF4-FFF2-40B4-BE49-F238E27FC236}">
                <a16:creationId xmlns:a16="http://schemas.microsoft.com/office/drawing/2014/main" id="{EF487876-B1D2-E86A-4C62-3B08A8A0A5C9}"/>
              </a:ext>
            </a:extLst>
          </p:cNvPr>
          <p:cNvSpPr>
            <a:spLocks noGrp="1"/>
          </p:cNvSpPr>
          <p:nvPr>
            <p:ph idx="1"/>
          </p:nvPr>
        </p:nvSpPr>
        <p:spPr>
          <a:xfrm>
            <a:off x="503026" y="1097871"/>
            <a:ext cx="4933193" cy="3474130"/>
          </a:xfrm>
        </p:spPr>
        <p:txBody>
          <a:bodyPr vert="horz" lIns="91440" tIns="45720" rIns="91440" bIns="45720" rtlCol="0" anchor="t">
            <a:noAutofit/>
          </a:bodyPr>
          <a:lstStyle/>
          <a:p>
            <a:pPr>
              <a:lnSpc>
                <a:spcPct val="100000"/>
              </a:lnSpc>
              <a:spcBef>
                <a:spcPts val="600"/>
              </a:spcBef>
            </a:pPr>
            <a:r>
              <a:rPr lang="en-US" b="1" spc="-20"/>
              <a:t>5</a:t>
            </a:r>
            <a:r>
              <a:rPr lang="en-US" b="1" spc="-20" baseline="30000"/>
              <a:t>th</a:t>
            </a:r>
            <a:r>
              <a:rPr lang="en-US" b="1" spc="-20"/>
              <a:t> Straight Year of Increase</a:t>
            </a:r>
          </a:p>
          <a:p>
            <a:pPr>
              <a:lnSpc>
                <a:spcPct val="100000"/>
              </a:lnSpc>
              <a:spcBef>
                <a:spcPts val="600"/>
              </a:spcBef>
            </a:pPr>
            <a:r>
              <a:rPr lang="en-US" b="1" spc="-20"/>
              <a:t>3% Core Funding Increase</a:t>
            </a:r>
            <a:endParaRPr lang="en-US" spc="-20"/>
          </a:p>
          <a:p>
            <a:pPr>
              <a:lnSpc>
                <a:spcPct val="100000"/>
              </a:lnSpc>
              <a:spcBef>
                <a:spcPts val="600"/>
              </a:spcBef>
            </a:pPr>
            <a:r>
              <a:rPr lang="en-US" b="1" spc="-20"/>
              <a:t>UM Core - $242.9M (</a:t>
            </a:r>
            <a:r>
              <a:rPr lang="en-US" b="1" spc="-20">
                <a:solidFill>
                  <a:srgbClr val="0432FF"/>
                </a:solidFill>
              </a:rPr>
              <a:t>+$8M</a:t>
            </a:r>
            <a:r>
              <a:rPr lang="en-US" b="1" spc="-20"/>
              <a:t>)</a:t>
            </a:r>
            <a:endParaRPr lang="en-US" b="1" spc="-20">
              <a:ea typeface="Calibri"/>
              <a:cs typeface="Calibri"/>
            </a:endParaRPr>
          </a:p>
          <a:p>
            <a:pPr>
              <a:lnSpc>
                <a:spcPct val="100000"/>
              </a:lnSpc>
              <a:spcBef>
                <a:spcPts val="600"/>
              </a:spcBef>
            </a:pPr>
            <a:r>
              <a:rPr lang="en-US" b="1" spc="-20"/>
              <a:t>Professional Doctorate Degrees - $104M (</a:t>
            </a:r>
            <a:r>
              <a:rPr lang="en-US" b="1" spc="-20">
                <a:solidFill>
                  <a:srgbClr val="0432FF"/>
                </a:solidFill>
              </a:rPr>
              <a:t>+$3M</a:t>
            </a:r>
            <a:r>
              <a:rPr lang="en-US" b="1" spc="-20"/>
              <a:t>)</a:t>
            </a:r>
            <a:endParaRPr lang="en-US" b="1" spc="-20">
              <a:ea typeface="Calibri"/>
              <a:cs typeface="Calibri"/>
            </a:endParaRPr>
          </a:p>
          <a:p>
            <a:pPr>
              <a:lnSpc>
                <a:spcPct val="100000"/>
              </a:lnSpc>
              <a:spcBef>
                <a:spcPts val="600"/>
              </a:spcBef>
            </a:pPr>
            <a:r>
              <a:rPr lang="en-US" b="1" spc="-20"/>
              <a:t>Research and Development Core - $82M (</a:t>
            </a:r>
            <a:r>
              <a:rPr lang="en-US" b="1" spc="-20">
                <a:solidFill>
                  <a:srgbClr val="0432FF"/>
                </a:solidFill>
              </a:rPr>
              <a:t>+$2M</a:t>
            </a:r>
            <a:r>
              <a:rPr lang="en-US" b="1" spc="-20"/>
              <a:t>)</a:t>
            </a:r>
            <a:endParaRPr lang="en-US" b="1" spc="-20">
              <a:cs typeface="Calibri"/>
            </a:endParaRPr>
          </a:p>
          <a:p>
            <a:pPr>
              <a:lnSpc>
                <a:spcPct val="100000"/>
              </a:lnSpc>
              <a:spcBef>
                <a:spcPts val="600"/>
              </a:spcBef>
            </a:pPr>
            <a:r>
              <a:rPr lang="en-US" b="1" spc="-20"/>
              <a:t>Land Grant Core - $29.7M (</a:t>
            </a:r>
            <a:r>
              <a:rPr lang="en-US" b="1" spc="-20">
                <a:solidFill>
                  <a:srgbClr val="0432FF"/>
                </a:solidFill>
              </a:rPr>
              <a:t>+$5M</a:t>
            </a:r>
            <a:r>
              <a:rPr lang="en-US" b="1" spc="-20"/>
              <a:t>)</a:t>
            </a:r>
            <a:endParaRPr lang="en-US" b="1" spc="-20">
              <a:ea typeface="Calibri"/>
              <a:cs typeface="Calibri"/>
            </a:endParaRPr>
          </a:p>
          <a:p>
            <a:pPr>
              <a:lnSpc>
                <a:spcPct val="100000"/>
              </a:lnSpc>
              <a:spcBef>
                <a:spcPts val="600"/>
              </a:spcBef>
            </a:pPr>
            <a:r>
              <a:rPr lang="en-US" b="1" spc="-20"/>
              <a:t>$18M for </a:t>
            </a:r>
            <a:r>
              <a:rPr lang="en-US" b="1" spc="-20" err="1"/>
              <a:t>MoExcels</a:t>
            </a:r>
            <a:r>
              <a:rPr lang="en-US" b="1" spc="-20"/>
              <a:t> Projects</a:t>
            </a:r>
            <a:endParaRPr lang="en-US" sz="3200" spc="-20">
              <a:ea typeface="Calibri"/>
              <a:cs typeface="Calibri"/>
            </a:endParaRPr>
          </a:p>
        </p:txBody>
      </p:sp>
      <p:sp>
        <p:nvSpPr>
          <p:cNvPr id="4" name="Slide Number Placeholder 3">
            <a:extLst>
              <a:ext uri="{FF2B5EF4-FFF2-40B4-BE49-F238E27FC236}">
                <a16:creationId xmlns:a16="http://schemas.microsoft.com/office/drawing/2014/main" id="{B727FCC2-5ED0-83B9-D0B7-28AFC9293699}"/>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v</a:t>
            </a:r>
          </a:p>
        </p:txBody>
      </p:sp>
      <p:pic>
        <p:nvPicPr>
          <p:cNvPr id="1026" name="Picture 2">
            <a:extLst>
              <a:ext uri="{FF2B5EF4-FFF2-40B4-BE49-F238E27FC236}">
                <a16:creationId xmlns:a16="http://schemas.microsoft.com/office/drawing/2014/main" id="{1DF57093-5779-3D86-9C0A-A59D7205AD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95" t="161" r="25958" b="1718"/>
          <a:stretch/>
        </p:blipFill>
        <p:spPr bwMode="auto">
          <a:xfrm>
            <a:off x="5124377" y="1029324"/>
            <a:ext cx="2267023" cy="54864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1131072-DBD0-68A8-E939-4A120344A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532" r="22532"/>
          <a:stretch/>
        </p:blipFill>
        <p:spPr bwMode="auto">
          <a:xfrm>
            <a:off x="7391400" y="1029324"/>
            <a:ext cx="1600200" cy="2743199"/>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0DB6787-B444-AB88-DEFF-31E9CADBF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250" r="6250"/>
          <a:stretch/>
        </p:blipFill>
        <p:spPr bwMode="auto">
          <a:xfrm>
            <a:off x="8991600" y="1029324"/>
            <a:ext cx="1600200" cy="27432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0A64230-5950-A9AE-1BF8-FB948E0E76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255" r="23991" b="22567"/>
          <a:stretch/>
        </p:blipFill>
        <p:spPr bwMode="auto">
          <a:xfrm>
            <a:off x="10591800" y="1029324"/>
            <a:ext cx="1600200" cy="27432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7A99E5-7B94-D599-0D18-825AFFA1F6E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365" t="370" r="10166" b="10723"/>
          <a:stretch/>
        </p:blipFill>
        <p:spPr bwMode="auto">
          <a:xfrm>
            <a:off x="7391400" y="3772525"/>
            <a:ext cx="1600200" cy="27432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EB22E7BF-04D1-53BA-C185-0A490169604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230" t="4317" r="16884" b="10614"/>
          <a:stretch/>
        </p:blipFill>
        <p:spPr bwMode="auto">
          <a:xfrm>
            <a:off x="8991600" y="3772524"/>
            <a:ext cx="1600200" cy="27432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554B59EA-3EFE-0BED-DBA9-3C12BE5731F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5076" t="2453" r="13412" b="12307"/>
          <a:stretch/>
        </p:blipFill>
        <p:spPr bwMode="auto">
          <a:xfrm>
            <a:off x="10591800" y="3772524"/>
            <a:ext cx="1600200" cy="274320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217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9F391FF4-3F53-4741-A616-C1DFA2F93C87}"/>
              </a:ext>
            </a:extLst>
          </p:cNvPr>
          <p:cNvGraphicFramePr>
            <a:graphicFrameLocks/>
          </p:cNvGraphicFramePr>
          <p:nvPr/>
        </p:nvGraphicFramePr>
        <p:xfrm>
          <a:off x="0" y="693150"/>
          <a:ext cx="5943600" cy="2971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0800D6EF-51CB-43A3-A878-2B6DA572C01B}"/>
              </a:ext>
            </a:extLst>
          </p:cNvPr>
          <p:cNvGraphicFramePr>
            <a:graphicFrameLocks/>
          </p:cNvGraphicFramePr>
          <p:nvPr/>
        </p:nvGraphicFramePr>
        <p:xfrm>
          <a:off x="0" y="3709400"/>
          <a:ext cx="5943600"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28158CFC-45AA-48C0-B5F9-45E0241CAE0A}"/>
              </a:ext>
            </a:extLst>
          </p:cNvPr>
          <p:cNvGraphicFramePr>
            <a:graphicFrameLocks/>
          </p:cNvGraphicFramePr>
          <p:nvPr/>
        </p:nvGraphicFramePr>
        <p:xfrm>
          <a:off x="6096000" y="693150"/>
          <a:ext cx="5943600" cy="2971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546E1F50-3E4F-4C6B-906A-178607F59699}"/>
              </a:ext>
            </a:extLst>
          </p:cNvPr>
          <p:cNvGraphicFramePr>
            <a:graphicFrameLocks/>
          </p:cNvGraphicFramePr>
          <p:nvPr/>
        </p:nvGraphicFramePr>
        <p:xfrm>
          <a:off x="6096000" y="3709400"/>
          <a:ext cx="5943600" cy="297180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67DC37D8-901B-CE17-E43D-31294891F7C7}"/>
              </a:ext>
            </a:extLst>
          </p:cNvPr>
          <p:cNvSpPr txBox="1"/>
          <p:nvPr/>
        </p:nvSpPr>
        <p:spPr>
          <a:xfrm>
            <a:off x="0" y="0"/>
            <a:ext cx="1213061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latin typeface="+mj-lt"/>
              </a:rPr>
              <a:t>FYTD Total Sponsored </a:t>
            </a:r>
            <a:r>
              <a:rPr kumimoji="0" lang="en-US" sz="4400" b="0" i="0" u="none" strike="noStrike" kern="1200" cap="none" spc="0" normalizeH="0" baseline="0" noProof="0">
                <a:ln>
                  <a:noFill/>
                </a:ln>
                <a:solidFill>
                  <a:srgbClr val="000000"/>
                </a:solidFill>
                <a:effectLst/>
                <a:uLnTx/>
                <a:uFillTx/>
                <a:latin typeface="+mj-lt"/>
                <a:ea typeface="+mn-ea"/>
                <a:cs typeface="+mn-cs"/>
              </a:rPr>
              <a:t>Proposals</a:t>
            </a:r>
          </a:p>
        </p:txBody>
      </p:sp>
      <p:sp>
        <p:nvSpPr>
          <p:cNvPr id="3" name="TextBox 2">
            <a:extLst>
              <a:ext uri="{FF2B5EF4-FFF2-40B4-BE49-F238E27FC236}">
                <a16:creationId xmlns:a16="http://schemas.microsoft.com/office/drawing/2014/main" id="{97F90220-E694-CA27-78D9-605348C4E0AD}"/>
              </a:ext>
            </a:extLst>
          </p:cNvPr>
          <p:cNvSpPr txBox="1"/>
          <p:nvPr/>
        </p:nvSpPr>
        <p:spPr>
          <a:xfrm>
            <a:off x="11087911" y="3867089"/>
            <a:ext cx="859085" cy="400110"/>
          </a:xfrm>
          <a:prstGeom prst="rect">
            <a:avLst/>
          </a:prstGeom>
          <a:noFill/>
        </p:spPr>
        <p:txBody>
          <a:bodyPr wrap="square" rtlCol="0">
            <a:spAutoFit/>
          </a:bodyPr>
          <a:lstStyle/>
          <a:p>
            <a:r>
              <a:rPr lang="en-US" sz="2000" b="1">
                <a:solidFill>
                  <a:srgbClr val="0066FF"/>
                </a:solidFill>
              </a:rPr>
              <a:t>43%</a:t>
            </a:r>
          </a:p>
        </p:txBody>
      </p:sp>
      <p:sp>
        <p:nvSpPr>
          <p:cNvPr id="5" name="TextBox 4">
            <a:extLst>
              <a:ext uri="{FF2B5EF4-FFF2-40B4-BE49-F238E27FC236}">
                <a16:creationId xmlns:a16="http://schemas.microsoft.com/office/drawing/2014/main" id="{4518339A-EF8B-E3A7-F01C-4CC2A2FD0BD0}"/>
              </a:ext>
            </a:extLst>
          </p:cNvPr>
          <p:cNvSpPr txBox="1"/>
          <p:nvPr/>
        </p:nvSpPr>
        <p:spPr>
          <a:xfrm>
            <a:off x="5022082" y="711214"/>
            <a:ext cx="880507" cy="400110"/>
          </a:xfrm>
          <a:prstGeom prst="rect">
            <a:avLst/>
          </a:prstGeom>
          <a:noFill/>
        </p:spPr>
        <p:txBody>
          <a:bodyPr wrap="square" rtlCol="0">
            <a:spAutoFit/>
          </a:bodyPr>
          <a:lstStyle/>
          <a:p>
            <a:r>
              <a:rPr lang="en-US" sz="2000" b="1">
                <a:solidFill>
                  <a:srgbClr val="0066FF"/>
                </a:solidFill>
              </a:rPr>
              <a:t>114%</a:t>
            </a:r>
          </a:p>
        </p:txBody>
      </p:sp>
      <p:sp>
        <p:nvSpPr>
          <p:cNvPr id="6" name="TextBox 5">
            <a:extLst>
              <a:ext uri="{FF2B5EF4-FFF2-40B4-BE49-F238E27FC236}">
                <a16:creationId xmlns:a16="http://schemas.microsoft.com/office/drawing/2014/main" id="{219E6209-768C-02BE-D057-9536949A68C5}"/>
              </a:ext>
            </a:extLst>
          </p:cNvPr>
          <p:cNvSpPr txBox="1"/>
          <p:nvPr/>
        </p:nvSpPr>
        <p:spPr>
          <a:xfrm>
            <a:off x="11011447" y="693150"/>
            <a:ext cx="837905" cy="400110"/>
          </a:xfrm>
          <a:prstGeom prst="rect">
            <a:avLst/>
          </a:prstGeom>
          <a:noFill/>
        </p:spPr>
        <p:txBody>
          <a:bodyPr wrap="square" rtlCol="0">
            <a:spAutoFit/>
          </a:bodyPr>
          <a:lstStyle/>
          <a:p>
            <a:r>
              <a:rPr lang="en-US" sz="2000" b="1">
                <a:solidFill>
                  <a:srgbClr val="0066FF"/>
                </a:solidFill>
              </a:rPr>
              <a:t>79%</a:t>
            </a:r>
          </a:p>
        </p:txBody>
      </p:sp>
      <p:sp>
        <p:nvSpPr>
          <p:cNvPr id="7" name="TextBox 6">
            <a:extLst>
              <a:ext uri="{FF2B5EF4-FFF2-40B4-BE49-F238E27FC236}">
                <a16:creationId xmlns:a16="http://schemas.microsoft.com/office/drawing/2014/main" id="{3BEA11B3-8660-76DB-05AF-6CBA65E5153E}"/>
              </a:ext>
            </a:extLst>
          </p:cNvPr>
          <p:cNvSpPr txBox="1"/>
          <p:nvPr/>
        </p:nvSpPr>
        <p:spPr>
          <a:xfrm>
            <a:off x="5053475" y="3836374"/>
            <a:ext cx="849114" cy="400110"/>
          </a:xfrm>
          <a:prstGeom prst="rect">
            <a:avLst/>
          </a:prstGeom>
          <a:noFill/>
        </p:spPr>
        <p:txBody>
          <a:bodyPr wrap="square" rtlCol="0">
            <a:spAutoFit/>
          </a:bodyPr>
          <a:lstStyle/>
          <a:p>
            <a:r>
              <a:rPr lang="en-US" sz="2000" b="1">
                <a:solidFill>
                  <a:srgbClr val="0066FF"/>
                </a:solidFill>
              </a:rPr>
              <a:t>46%</a:t>
            </a:r>
          </a:p>
        </p:txBody>
      </p:sp>
    </p:spTree>
    <p:extLst>
      <p:ext uri="{BB962C8B-B14F-4D97-AF65-F5344CB8AC3E}">
        <p14:creationId xmlns:p14="http://schemas.microsoft.com/office/powerpoint/2010/main" val="3119304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940C0D27-AEDF-4F6C-B2DA-0DF495EF92DA}"/>
              </a:ext>
            </a:extLst>
          </p:cNvPr>
          <p:cNvGraphicFramePr>
            <a:graphicFrameLocks/>
          </p:cNvGraphicFramePr>
          <p:nvPr/>
        </p:nvGraphicFramePr>
        <p:xfrm>
          <a:off x="0" y="754457"/>
          <a:ext cx="5943600" cy="2971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A68C75EC-4441-4B3F-AE51-FCF301969790}"/>
              </a:ext>
            </a:extLst>
          </p:cNvPr>
          <p:cNvGraphicFramePr>
            <a:graphicFrameLocks/>
          </p:cNvGraphicFramePr>
          <p:nvPr/>
        </p:nvGraphicFramePr>
        <p:xfrm>
          <a:off x="0" y="3770708"/>
          <a:ext cx="5943600"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08617CDF-0865-4819-A080-A4C866F03711}"/>
              </a:ext>
            </a:extLst>
          </p:cNvPr>
          <p:cNvGraphicFramePr>
            <a:graphicFrameLocks/>
          </p:cNvGraphicFramePr>
          <p:nvPr/>
        </p:nvGraphicFramePr>
        <p:xfrm>
          <a:off x="6096000" y="754458"/>
          <a:ext cx="5943600" cy="2971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7E4F04D2-1E5C-43F5-8AA9-1077A975D2C8}"/>
              </a:ext>
            </a:extLst>
          </p:cNvPr>
          <p:cNvGraphicFramePr>
            <a:graphicFrameLocks/>
          </p:cNvGraphicFramePr>
          <p:nvPr/>
        </p:nvGraphicFramePr>
        <p:xfrm>
          <a:off x="6096000" y="3770708"/>
          <a:ext cx="5943600" cy="297180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67DC37D8-901B-CE17-E43D-31294891F7C7}"/>
              </a:ext>
            </a:extLst>
          </p:cNvPr>
          <p:cNvSpPr txBox="1"/>
          <p:nvPr/>
        </p:nvSpPr>
        <p:spPr>
          <a:xfrm>
            <a:off x="0" y="-14984"/>
            <a:ext cx="121602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latin typeface="+mj-lt"/>
              </a:rPr>
              <a:t>FYTD Total Sponsored </a:t>
            </a:r>
            <a:r>
              <a:rPr kumimoji="0" lang="en-US" sz="4400" b="0" i="0" u="none" strike="noStrike" kern="1200" cap="none" spc="0" normalizeH="0" baseline="0" noProof="0">
                <a:ln>
                  <a:noFill/>
                </a:ln>
                <a:solidFill>
                  <a:srgbClr val="000000"/>
                </a:solidFill>
                <a:effectLst/>
                <a:uLnTx/>
                <a:uFillTx/>
                <a:latin typeface="+mj-lt"/>
                <a:ea typeface="+mn-ea"/>
                <a:cs typeface="+mn-cs"/>
              </a:rPr>
              <a:t>Awards</a:t>
            </a:r>
          </a:p>
        </p:txBody>
      </p:sp>
      <p:sp>
        <p:nvSpPr>
          <p:cNvPr id="3" name="TextBox 2">
            <a:extLst>
              <a:ext uri="{FF2B5EF4-FFF2-40B4-BE49-F238E27FC236}">
                <a16:creationId xmlns:a16="http://schemas.microsoft.com/office/drawing/2014/main" id="{9680D39D-21B7-7AC6-185A-0FB65748754E}"/>
              </a:ext>
            </a:extLst>
          </p:cNvPr>
          <p:cNvSpPr txBox="1"/>
          <p:nvPr/>
        </p:nvSpPr>
        <p:spPr>
          <a:xfrm>
            <a:off x="10984916" y="3882073"/>
            <a:ext cx="859085" cy="400110"/>
          </a:xfrm>
          <a:prstGeom prst="rect">
            <a:avLst/>
          </a:prstGeom>
          <a:noFill/>
        </p:spPr>
        <p:txBody>
          <a:bodyPr wrap="square" rtlCol="0">
            <a:spAutoFit/>
          </a:bodyPr>
          <a:lstStyle/>
          <a:p>
            <a:r>
              <a:rPr lang="en-US" sz="2000" b="1">
                <a:solidFill>
                  <a:srgbClr val="0066FF"/>
                </a:solidFill>
              </a:rPr>
              <a:t>171%</a:t>
            </a:r>
          </a:p>
        </p:txBody>
      </p:sp>
      <p:sp>
        <p:nvSpPr>
          <p:cNvPr id="5" name="TextBox 4">
            <a:extLst>
              <a:ext uri="{FF2B5EF4-FFF2-40B4-BE49-F238E27FC236}">
                <a16:creationId xmlns:a16="http://schemas.microsoft.com/office/drawing/2014/main" id="{A8E7E5C0-3783-3A15-A2C3-80FBA0FC5DA6}"/>
              </a:ext>
            </a:extLst>
          </p:cNvPr>
          <p:cNvSpPr txBox="1"/>
          <p:nvPr/>
        </p:nvSpPr>
        <p:spPr>
          <a:xfrm>
            <a:off x="4881810" y="798908"/>
            <a:ext cx="839812" cy="400110"/>
          </a:xfrm>
          <a:prstGeom prst="rect">
            <a:avLst/>
          </a:prstGeom>
          <a:noFill/>
        </p:spPr>
        <p:txBody>
          <a:bodyPr wrap="square" rtlCol="0">
            <a:spAutoFit/>
          </a:bodyPr>
          <a:lstStyle/>
          <a:p>
            <a:r>
              <a:rPr lang="en-US" sz="2000" b="1">
                <a:solidFill>
                  <a:srgbClr val="0066FF"/>
                </a:solidFill>
              </a:rPr>
              <a:t>136%</a:t>
            </a:r>
          </a:p>
        </p:txBody>
      </p:sp>
      <p:sp>
        <p:nvSpPr>
          <p:cNvPr id="6" name="TextBox 5">
            <a:extLst>
              <a:ext uri="{FF2B5EF4-FFF2-40B4-BE49-F238E27FC236}">
                <a16:creationId xmlns:a16="http://schemas.microsoft.com/office/drawing/2014/main" id="{7A897B22-00B0-4D69-FA99-D215C5467B50}"/>
              </a:ext>
            </a:extLst>
          </p:cNvPr>
          <p:cNvSpPr txBox="1"/>
          <p:nvPr/>
        </p:nvSpPr>
        <p:spPr>
          <a:xfrm>
            <a:off x="10984916" y="798908"/>
            <a:ext cx="898186" cy="400110"/>
          </a:xfrm>
          <a:prstGeom prst="rect">
            <a:avLst/>
          </a:prstGeom>
          <a:noFill/>
        </p:spPr>
        <p:txBody>
          <a:bodyPr wrap="square" rtlCol="0">
            <a:spAutoFit/>
          </a:bodyPr>
          <a:lstStyle/>
          <a:p>
            <a:r>
              <a:rPr lang="en-US" sz="2000" b="1">
                <a:solidFill>
                  <a:srgbClr val="0066FF"/>
                </a:solidFill>
              </a:rPr>
              <a:t>203%</a:t>
            </a:r>
          </a:p>
        </p:txBody>
      </p:sp>
      <p:sp>
        <p:nvSpPr>
          <p:cNvPr id="7" name="TextBox 6">
            <a:extLst>
              <a:ext uri="{FF2B5EF4-FFF2-40B4-BE49-F238E27FC236}">
                <a16:creationId xmlns:a16="http://schemas.microsoft.com/office/drawing/2014/main" id="{7F8CAA08-BF9F-3635-4A62-A69BAF1E3EA9}"/>
              </a:ext>
            </a:extLst>
          </p:cNvPr>
          <p:cNvSpPr txBox="1"/>
          <p:nvPr/>
        </p:nvSpPr>
        <p:spPr>
          <a:xfrm>
            <a:off x="4832621" y="3874997"/>
            <a:ext cx="849114" cy="400110"/>
          </a:xfrm>
          <a:prstGeom prst="rect">
            <a:avLst/>
          </a:prstGeom>
          <a:noFill/>
        </p:spPr>
        <p:txBody>
          <a:bodyPr wrap="square" rtlCol="0">
            <a:spAutoFit/>
          </a:bodyPr>
          <a:lstStyle/>
          <a:p>
            <a:r>
              <a:rPr lang="en-US" sz="2000" b="1">
                <a:solidFill>
                  <a:srgbClr val="0066FF"/>
                </a:solidFill>
              </a:rPr>
              <a:t>183%</a:t>
            </a:r>
          </a:p>
        </p:txBody>
      </p:sp>
    </p:spTree>
    <p:extLst>
      <p:ext uri="{BB962C8B-B14F-4D97-AF65-F5344CB8AC3E}">
        <p14:creationId xmlns:p14="http://schemas.microsoft.com/office/powerpoint/2010/main" val="1837205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1F4DF0A2-3338-421C-BED5-235BAF5A2866}"/>
              </a:ext>
            </a:extLst>
          </p:cNvPr>
          <p:cNvGraphicFramePr>
            <a:graphicFrameLocks/>
          </p:cNvGraphicFramePr>
          <p:nvPr/>
        </p:nvGraphicFramePr>
        <p:xfrm>
          <a:off x="0" y="775278"/>
          <a:ext cx="5943600" cy="2971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884BE779-5EC2-4D66-8F61-B50A9A2BDDFD}"/>
              </a:ext>
            </a:extLst>
          </p:cNvPr>
          <p:cNvGraphicFramePr>
            <a:graphicFrameLocks/>
          </p:cNvGraphicFramePr>
          <p:nvPr/>
        </p:nvGraphicFramePr>
        <p:xfrm>
          <a:off x="6096000" y="775278"/>
          <a:ext cx="5943600"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E8375F7E-8F27-43AD-AD82-C67514372779}"/>
              </a:ext>
            </a:extLst>
          </p:cNvPr>
          <p:cNvGraphicFramePr>
            <a:graphicFrameLocks/>
          </p:cNvGraphicFramePr>
          <p:nvPr/>
        </p:nvGraphicFramePr>
        <p:xfrm>
          <a:off x="0" y="3791528"/>
          <a:ext cx="5943600" cy="2971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709BFB1F-883D-499A-AB58-5D04E5D2EEDD}"/>
              </a:ext>
            </a:extLst>
          </p:cNvPr>
          <p:cNvGraphicFramePr>
            <a:graphicFrameLocks/>
          </p:cNvGraphicFramePr>
          <p:nvPr/>
        </p:nvGraphicFramePr>
        <p:xfrm>
          <a:off x="6096000" y="3791528"/>
          <a:ext cx="5943600" cy="297180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67DC37D8-901B-CE17-E43D-31294891F7C7}"/>
              </a:ext>
            </a:extLst>
          </p:cNvPr>
          <p:cNvSpPr txBox="1"/>
          <p:nvPr/>
        </p:nvSpPr>
        <p:spPr>
          <a:xfrm>
            <a:off x="0" y="5837"/>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latin typeface="+mj-lt"/>
              </a:rPr>
              <a:t>FYTD </a:t>
            </a:r>
            <a:r>
              <a:rPr kumimoji="0" lang="en-US" sz="4400" b="0" i="0" u="none" strike="noStrike" kern="1200" cap="none" spc="0" normalizeH="0" baseline="0" noProof="0">
                <a:ln>
                  <a:noFill/>
                </a:ln>
                <a:solidFill>
                  <a:srgbClr val="000000"/>
                </a:solidFill>
                <a:effectLst/>
                <a:uLnTx/>
                <a:uFillTx/>
                <a:latin typeface="+mj-lt"/>
                <a:ea typeface="+mn-ea"/>
                <a:cs typeface="+mn-cs"/>
              </a:rPr>
              <a:t>Federal R&amp;D Proposals</a:t>
            </a:r>
          </a:p>
        </p:txBody>
      </p:sp>
      <p:sp>
        <p:nvSpPr>
          <p:cNvPr id="3" name="TextBox 2">
            <a:extLst>
              <a:ext uri="{FF2B5EF4-FFF2-40B4-BE49-F238E27FC236}">
                <a16:creationId xmlns:a16="http://schemas.microsoft.com/office/drawing/2014/main" id="{ED4F816D-CD31-3ADF-0E85-0CD724342634}"/>
              </a:ext>
            </a:extLst>
          </p:cNvPr>
          <p:cNvSpPr txBox="1"/>
          <p:nvPr/>
        </p:nvSpPr>
        <p:spPr>
          <a:xfrm>
            <a:off x="4880378" y="777096"/>
            <a:ext cx="904705" cy="400110"/>
          </a:xfrm>
          <a:prstGeom prst="rect">
            <a:avLst/>
          </a:prstGeom>
          <a:noFill/>
        </p:spPr>
        <p:txBody>
          <a:bodyPr wrap="square" rtlCol="0">
            <a:spAutoFit/>
          </a:bodyPr>
          <a:lstStyle/>
          <a:p>
            <a:r>
              <a:rPr lang="en-US" sz="2000" b="1">
                <a:solidFill>
                  <a:srgbClr val="0066FF"/>
                </a:solidFill>
              </a:rPr>
              <a:t>120%</a:t>
            </a:r>
          </a:p>
        </p:txBody>
      </p:sp>
      <p:sp>
        <p:nvSpPr>
          <p:cNvPr id="4" name="TextBox 3">
            <a:extLst>
              <a:ext uri="{FF2B5EF4-FFF2-40B4-BE49-F238E27FC236}">
                <a16:creationId xmlns:a16="http://schemas.microsoft.com/office/drawing/2014/main" id="{07DDCD99-C68D-B75B-5314-6E09E9E6F647}"/>
              </a:ext>
            </a:extLst>
          </p:cNvPr>
          <p:cNvSpPr txBox="1"/>
          <p:nvPr/>
        </p:nvSpPr>
        <p:spPr>
          <a:xfrm>
            <a:off x="11091080" y="775993"/>
            <a:ext cx="887672" cy="400110"/>
          </a:xfrm>
          <a:prstGeom prst="rect">
            <a:avLst/>
          </a:prstGeom>
          <a:noFill/>
        </p:spPr>
        <p:txBody>
          <a:bodyPr wrap="square" rtlCol="0">
            <a:spAutoFit/>
          </a:bodyPr>
          <a:lstStyle/>
          <a:p>
            <a:r>
              <a:rPr lang="en-US" sz="2000" b="1">
                <a:solidFill>
                  <a:srgbClr val="0066FF"/>
                </a:solidFill>
              </a:rPr>
              <a:t>66%</a:t>
            </a:r>
          </a:p>
        </p:txBody>
      </p:sp>
      <p:sp>
        <p:nvSpPr>
          <p:cNvPr id="5" name="TextBox 4">
            <a:extLst>
              <a:ext uri="{FF2B5EF4-FFF2-40B4-BE49-F238E27FC236}">
                <a16:creationId xmlns:a16="http://schemas.microsoft.com/office/drawing/2014/main" id="{E9E9A998-58CD-3C2D-CEAB-0DFF2C81C9D8}"/>
              </a:ext>
            </a:extLst>
          </p:cNvPr>
          <p:cNvSpPr txBox="1"/>
          <p:nvPr/>
        </p:nvSpPr>
        <p:spPr>
          <a:xfrm>
            <a:off x="11091080" y="3875132"/>
            <a:ext cx="948520" cy="400110"/>
          </a:xfrm>
          <a:prstGeom prst="rect">
            <a:avLst/>
          </a:prstGeom>
          <a:noFill/>
        </p:spPr>
        <p:txBody>
          <a:bodyPr wrap="square" rtlCol="0">
            <a:spAutoFit/>
          </a:bodyPr>
          <a:lstStyle/>
          <a:p>
            <a:r>
              <a:rPr lang="en-US" sz="2000" b="1">
                <a:solidFill>
                  <a:srgbClr val="0066FF"/>
                </a:solidFill>
              </a:rPr>
              <a:t>0%</a:t>
            </a:r>
          </a:p>
        </p:txBody>
      </p:sp>
      <p:sp>
        <p:nvSpPr>
          <p:cNvPr id="6" name="TextBox 5">
            <a:extLst>
              <a:ext uri="{FF2B5EF4-FFF2-40B4-BE49-F238E27FC236}">
                <a16:creationId xmlns:a16="http://schemas.microsoft.com/office/drawing/2014/main" id="{D9C9EDA0-E953-A151-FF11-BD2029299374}"/>
              </a:ext>
            </a:extLst>
          </p:cNvPr>
          <p:cNvSpPr txBox="1"/>
          <p:nvPr/>
        </p:nvSpPr>
        <p:spPr>
          <a:xfrm>
            <a:off x="5123590" y="3849578"/>
            <a:ext cx="849114" cy="400110"/>
          </a:xfrm>
          <a:prstGeom prst="rect">
            <a:avLst/>
          </a:prstGeom>
          <a:noFill/>
        </p:spPr>
        <p:txBody>
          <a:bodyPr wrap="square" rtlCol="0">
            <a:spAutoFit/>
          </a:bodyPr>
          <a:lstStyle/>
          <a:p>
            <a:r>
              <a:rPr lang="en-US" sz="2000" b="1">
                <a:solidFill>
                  <a:srgbClr val="0066FF"/>
                </a:solidFill>
              </a:rPr>
              <a:t>26%</a:t>
            </a:r>
          </a:p>
        </p:txBody>
      </p:sp>
    </p:spTree>
    <p:extLst>
      <p:ext uri="{BB962C8B-B14F-4D97-AF65-F5344CB8AC3E}">
        <p14:creationId xmlns:p14="http://schemas.microsoft.com/office/powerpoint/2010/main" val="4116301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466307CF-5510-432D-BB30-F23BB1E7D449}"/>
              </a:ext>
            </a:extLst>
          </p:cNvPr>
          <p:cNvGraphicFramePr>
            <a:graphicFrameLocks/>
          </p:cNvGraphicFramePr>
          <p:nvPr/>
        </p:nvGraphicFramePr>
        <p:xfrm>
          <a:off x="0" y="769441"/>
          <a:ext cx="5943600" cy="2971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E3CA8BC6-9FAA-4F91-B905-B9D6DD9694CA}"/>
              </a:ext>
            </a:extLst>
          </p:cNvPr>
          <p:cNvGraphicFramePr>
            <a:graphicFrameLocks/>
          </p:cNvGraphicFramePr>
          <p:nvPr/>
        </p:nvGraphicFramePr>
        <p:xfrm>
          <a:off x="6096000" y="769441"/>
          <a:ext cx="5943600"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AA4DD253-B452-43F9-82C6-23284BED2EE2}"/>
              </a:ext>
            </a:extLst>
          </p:cNvPr>
          <p:cNvGraphicFramePr>
            <a:graphicFrameLocks/>
          </p:cNvGraphicFramePr>
          <p:nvPr/>
        </p:nvGraphicFramePr>
        <p:xfrm>
          <a:off x="0" y="3785691"/>
          <a:ext cx="5943600" cy="2971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59ED2969-CBD0-4911-92AF-737ECE1B1581}"/>
              </a:ext>
            </a:extLst>
          </p:cNvPr>
          <p:cNvGraphicFramePr>
            <a:graphicFrameLocks/>
          </p:cNvGraphicFramePr>
          <p:nvPr/>
        </p:nvGraphicFramePr>
        <p:xfrm>
          <a:off x="6096000" y="3785691"/>
          <a:ext cx="5943600" cy="297180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67DC37D8-901B-CE17-E43D-31294891F7C7}"/>
              </a:ext>
            </a:extLst>
          </p:cNvPr>
          <p:cNvSpPr txBox="1"/>
          <p:nvPr/>
        </p:nvSpPr>
        <p:spPr>
          <a:xfrm>
            <a:off x="0" y="0"/>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latin typeface="+mj-lt"/>
              </a:rPr>
              <a:t>FYTD </a:t>
            </a:r>
            <a:r>
              <a:rPr kumimoji="0" lang="en-US" sz="4400" i="0" u="none" strike="noStrike" kern="1200" cap="none" spc="0" normalizeH="0" baseline="0" noProof="0">
                <a:ln>
                  <a:noFill/>
                </a:ln>
                <a:solidFill>
                  <a:srgbClr val="000000"/>
                </a:solidFill>
                <a:effectLst/>
                <a:uLnTx/>
                <a:uFillTx/>
                <a:latin typeface="+mj-lt"/>
                <a:ea typeface="+mn-ea"/>
                <a:cs typeface="+mn-cs"/>
              </a:rPr>
              <a:t>Federal R&amp;D Awards</a:t>
            </a:r>
          </a:p>
        </p:txBody>
      </p:sp>
      <p:sp>
        <p:nvSpPr>
          <p:cNvPr id="3" name="TextBox 2">
            <a:extLst>
              <a:ext uri="{FF2B5EF4-FFF2-40B4-BE49-F238E27FC236}">
                <a16:creationId xmlns:a16="http://schemas.microsoft.com/office/drawing/2014/main" id="{F4E8CC3A-3DF0-22A4-D4F5-D49C706CFD2F}"/>
              </a:ext>
            </a:extLst>
          </p:cNvPr>
          <p:cNvSpPr txBox="1"/>
          <p:nvPr/>
        </p:nvSpPr>
        <p:spPr>
          <a:xfrm>
            <a:off x="11132379" y="3816528"/>
            <a:ext cx="835435" cy="400110"/>
          </a:xfrm>
          <a:prstGeom prst="rect">
            <a:avLst/>
          </a:prstGeom>
          <a:noFill/>
        </p:spPr>
        <p:txBody>
          <a:bodyPr wrap="square" rtlCol="0">
            <a:spAutoFit/>
          </a:bodyPr>
          <a:lstStyle/>
          <a:p>
            <a:r>
              <a:rPr lang="en-US" sz="2000" b="1">
                <a:solidFill>
                  <a:srgbClr val="FF0000"/>
                </a:solidFill>
              </a:rPr>
              <a:t>-6%</a:t>
            </a:r>
          </a:p>
        </p:txBody>
      </p:sp>
      <p:sp>
        <p:nvSpPr>
          <p:cNvPr id="4" name="TextBox 3">
            <a:extLst>
              <a:ext uri="{FF2B5EF4-FFF2-40B4-BE49-F238E27FC236}">
                <a16:creationId xmlns:a16="http://schemas.microsoft.com/office/drawing/2014/main" id="{E396BA75-7094-74AD-D97C-ECAE4396C0E2}"/>
              </a:ext>
            </a:extLst>
          </p:cNvPr>
          <p:cNvSpPr txBox="1"/>
          <p:nvPr/>
        </p:nvSpPr>
        <p:spPr>
          <a:xfrm>
            <a:off x="11078704" y="769441"/>
            <a:ext cx="942786" cy="400110"/>
          </a:xfrm>
          <a:prstGeom prst="rect">
            <a:avLst/>
          </a:prstGeom>
          <a:noFill/>
        </p:spPr>
        <p:txBody>
          <a:bodyPr wrap="square" rtlCol="0">
            <a:spAutoFit/>
          </a:bodyPr>
          <a:lstStyle/>
          <a:p>
            <a:r>
              <a:rPr lang="en-US" sz="2000" b="1">
                <a:solidFill>
                  <a:srgbClr val="0066FF"/>
                </a:solidFill>
              </a:rPr>
              <a:t>116%</a:t>
            </a:r>
          </a:p>
        </p:txBody>
      </p:sp>
      <p:sp>
        <p:nvSpPr>
          <p:cNvPr id="5" name="TextBox 4">
            <a:extLst>
              <a:ext uri="{FF2B5EF4-FFF2-40B4-BE49-F238E27FC236}">
                <a16:creationId xmlns:a16="http://schemas.microsoft.com/office/drawing/2014/main" id="{034F4AC0-2B04-C28B-AC60-0900A056654F}"/>
              </a:ext>
            </a:extLst>
          </p:cNvPr>
          <p:cNvSpPr txBox="1"/>
          <p:nvPr/>
        </p:nvSpPr>
        <p:spPr>
          <a:xfrm>
            <a:off x="4950971" y="769441"/>
            <a:ext cx="859085" cy="400110"/>
          </a:xfrm>
          <a:prstGeom prst="rect">
            <a:avLst/>
          </a:prstGeom>
          <a:noFill/>
        </p:spPr>
        <p:txBody>
          <a:bodyPr wrap="square" rtlCol="0">
            <a:spAutoFit/>
          </a:bodyPr>
          <a:lstStyle/>
          <a:p>
            <a:r>
              <a:rPr lang="en-US" sz="2000" b="1">
                <a:solidFill>
                  <a:srgbClr val="0066FF"/>
                </a:solidFill>
              </a:rPr>
              <a:t>120%</a:t>
            </a:r>
          </a:p>
        </p:txBody>
      </p:sp>
      <p:sp>
        <p:nvSpPr>
          <p:cNvPr id="6" name="TextBox 5">
            <a:extLst>
              <a:ext uri="{FF2B5EF4-FFF2-40B4-BE49-F238E27FC236}">
                <a16:creationId xmlns:a16="http://schemas.microsoft.com/office/drawing/2014/main" id="{90E24083-6E18-23DE-A8A6-0EE2C7F6A9C5}"/>
              </a:ext>
            </a:extLst>
          </p:cNvPr>
          <p:cNvSpPr txBox="1"/>
          <p:nvPr/>
        </p:nvSpPr>
        <p:spPr>
          <a:xfrm>
            <a:off x="4950971" y="3814788"/>
            <a:ext cx="849114" cy="400110"/>
          </a:xfrm>
          <a:prstGeom prst="rect">
            <a:avLst/>
          </a:prstGeom>
          <a:noFill/>
        </p:spPr>
        <p:txBody>
          <a:bodyPr wrap="square" rtlCol="0">
            <a:spAutoFit/>
          </a:bodyPr>
          <a:lstStyle/>
          <a:p>
            <a:r>
              <a:rPr lang="en-US" sz="2000" b="1">
                <a:solidFill>
                  <a:srgbClr val="0066FF"/>
                </a:solidFill>
              </a:rPr>
              <a:t>73%</a:t>
            </a:r>
          </a:p>
        </p:txBody>
      </p:sp>
    </p:spTree>
    <p:extLst>
      <p:ext uri="{BB962C8B-B14F-4D97-AF65-F5344CB8AC3E}">
        <p14:creationId xmlns:p14="http://schemas.microsoft.com/office/powerpoint/2010/main" val="3295765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028652B4-2D4F-4E82-AC8E-A97F88835ACA}"/>
              </a:ext>
            </a:extLst>
          </p:cNvPr>
          <p:cNvGraphicFramePr>
            <a:graphicFrameLocks/>
          </p:cNvGraphicFramePr>
          <p:nvPr/>
        </p:nvGraphicFramePr>
        <p:xfrm>
          <a:off x="6096000" y="659892"/>
          <a:ext cx="5943600" cy="2971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5955416E-4823-4203-84DF-39C497E34934}"/>
              </a:ext>
            </a:extLst>
          </p:cNvPr>
          <p:cNvGraphicFramePr>
            <a:graphicFrameLocks/>
          </p:cNvGraphicFramePr>
          <p:nvPr/>
        </p:nvGraphicFramePr>
        <p:xfrm>
          <a:off x="6096000" y="3676142"/>
          <a:ext cx="5943600"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64757A7D-C7C5-4E56-A1AF-EB9169710791}"/>
              </a:ext>
            </a:extLst>
          </p:cNvPr>
          <p:cNvGraphicFramePr>
            <a:graphicFrameLocks/>
          </p:cNvGraphicFramePr>
          <p:nvPr/>
        </p:nvGraphicFramePr>
        <p:xfrm>
          <a:off x="0" y="3676142"/>
          <a:ext cx="5943600" cy="2971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8A3977B4-2851-4358-A91D-53E73B73C0FB}"/>
              </a:ext>
            </a:extLst>
          </p:cNvPr>
          <p:cNvGraphicFramePr>
            <a:graphicFrameLocks/>
          </p:cNvGraphicFramePr>
          <p:nvPr/>
        </p:nvGraphicFramePr>
        <p:xfrm>
          <a:off x="0" y="659892"/>
          <a:ext cx="5943600" cy="297180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67DC37D8-901B-CE17-E43D-31294891F7C7}"/>
              </a:ext>
            </a:extLst>
          </p:cNvPr>
          <p:cNvSpPr txBox="1"/>
          <p:nvPr/>
        </p:nvSpPr>
        <p:spPr>
          <a:xfrm>
            <a:off x="0" y="19840"/>
            <a:ext cx="12192000" cy="769441"/>
          </a:xfrm>
          <a:prstGeom prst="rect">
            <a:avLst/>
          </a:prstGeom>
          <a:noFill/>
        </p:spPr>
        <p:txBody>
          <a:bodyPr wrap="square" rtlCol="0">
            <a:spAutoFit/>
          </a:bodyPr>
          <a:lstStyle/>
          <a:p>
            <a:pPr algn="ctr"/>
            <a:r>
              <a:rPr lang="en-US" sz="4400">
                <a:latin typeface="+mj-lt"/>
              </a:rPr>
              <a:t>FYTD Total R&amp;D Proposals</a:t>
            </a:r>
          </a:p>
        </p:txBody>
      </p:sp>
      <p:sp>
        <p:nvSpPr>
          <p:cNvPr id="3" name="TextBox 2">
            <a:extLst>
              <a:ext uri="{FF2B5EF4-FFF2-40B4-BE49-F238E27FC236}">
                <a16:creationId xmlns:a16="http://schemas.microsoft.com/office/drawing/2014/main" id="{9A9AA7D7-F41C-1DF7-0866-57F54C4CABB3}"/>
              </a:ext>
            </a:extLst>
          </p:cNvPr>
          <p:cNvSpPr txBox="1"/>
          <p:nvPr/>
        </p:nvSpPr>
        <p:spPr>
          <a:xfrm>
            <a:off x="4978612" y="641614"/>
            <a:ext cx="855791" cy="400110"/>
          </a:xfrm>
          <a:prstGeom prst="rect">
            <a:avLst/>
          </a:prstGeom>
          <a:noFill/>
        </p:spPr>
        <p:txBody>
          <a:bodyPr wrap="square" rtlCol="0">
            <a:spAutoFit/>
          </a:bodyPr>
          <a:lstStyle/>
          <a:p>
            <a:r>
              <a:rPr lang="en-US" sz="2000" b="1">
                <a:solidFill>
                  <a:srgbClr val="0066FF"/>
                </a:solidFill>
              </a:rPr>
              <a:t>119%</a:t>
            </a:r>
          </a:p>
        </p:txBody>
      </p:sp>
      <p:sp>
        <p:nvSpPr>
          <p:cNvPr id="4" name="TextBox 3">
            <a:extLst>
              <a:ext uri="{FF2B5EF4-FFF2-40B4-BE49-F238E27FC236}">
                <a16:creationId xmlns:a16="http://schemas.microsoft.com/office/drawing/2014/main" id="{F838147C-B1FA-4860-7128-9BA0482505A4}"/>
              </a:ext>
            </a:extLst>
          </p:cNvPr>
          <p:cNvSpPr txBox="1"/>
          <p:nvPr/>
        </p:nvSpPr>
        <p:spPr>
          <a:xfrm>
            <a:off x="5138117" y="3837110"/>
            <a:ext cx="796927" cy="400110"/>
          </a:xfrm>
          <a:prstGeom prst="rect">
            <a:avLst/>
          </a:prstGeom>
          <a:noFill/>
        </p:spPr>
        <p:txBody>
          <a:bodyPr wrap="square" rtlCol="0">
            <a:spAutoFit/>
          </a:bodyPr>
          <a:lstStyle/>
          <a:p>
            <a:r>
              <a:rPr lang="en-US" sz="2000" b="1">
                <a:solidFill>
                  <a:srgbClr val="0066FF"/>
                </a:solidFill>
              </a:rPr>
              <a:t>23%</a:t>
            </a:r>
          </a:p>
        </p:txBody>
      </p:sp>
      <p:sp>
        <p:nvSpPr>
          <p:cNvPr id="8" name="TextBox 7">
            <a:extLst>
              <a:ext uri="{FF2B5EF4-FFF2-40B4-BE49-F238E27FC236}">
                <a16:creationId xmlns:a16="http://schemas.microsoft.com/office/drawing/2014/main" id="{D9CFF217-F1C5-7093-E86A-4F4D77322496}"/>
              </a:ext>
            </a:extLst>
          </p:cNvPr>
          <p:cNvSpPr txBox="1"/>
          <p:nvPr/>
        </p:nvSpPr>
        <p:spPr>
          <a:xfrm>
            <a:off x="11176537" y="3840262"/>
            <a:ext cx="911946" cy="400110"/>
          </a:xfrm>
          <a:prstGeom prst="rect">
            <a:avLst/>
          </a:prstGeom>
          <a:noFill/>
        </p:spPr>
        <p:txBody>
          <a:bodyPr wrap="square" rtlCol="0">
            <a:spAutoFit/>
          </a:bodyPr>
          <a:lstStyle/>
          <a:p>
            <a:r>
              <a:rPr lang="en-US" sz="2000" b="1">
                <a:solidFill>
                  <a:srgbClr val="0066FF"/>
                </a:solidFill>
              </a:rPr>
              <a:t>27%</a:t>
            </a:r>
          </a:p>
        </p:txBody>
      </p:sp>
      <p:sp>
        <p:nvSpPr>
          <p:cNvPr id="5" name="TextBox 4">
            <a:extLst>
              <a:ext uri="{FF2B5EF4-FFF2-40B4-BE49-F238E27FC236}">
                <a16:creationId xmlns:a16="http://schemas.microsoft.com/office/drawing/2014/main" id="{E2001236-2739-6A0B-919D-BFFBC76D3771}"/>
              </a:ext>
            </a:extLst>
          </p:cNvPr>
          <p:cNvSpPr txBox="1"/>
          <p:nvPr/>
        </p:nvSpPr>
        <p:spPr>
          <a:xfrm>
            <a:off x="11181755" y="659892"/>
            <a:ext cx="911556" cy="400110"/>
          </a:xfrm>
          <a:prstGeom prst="rect">
            <a:avLst/>
          </a:prstGeom>
          <a:noFill/>
        </p:spPr>
        <p:txBody>
          <a:bodyPr wrap="square" rtlCol="0">
            <a:spAutoFit/>
          </a:bodyPr>
          <a:lstStyle/>
          <a:p>
            <a:r>
              <a:rPr lang="en-US" sz="2000" b="1">
                <a:solidFill>
                  <a:srgbClr val="0066FF"/>
                </a:solidFill>
              </a:rPr>
              <a:t>46%</a:t>
            </a:r>
          </a:p>
        </p:txBody>
      </p:sp>
    </p:spTree>
    <p:extLst>
      <p:ext uri="{BB962C8B-B14F-4D97-AF65-F5344CB8AC3E}">
        <p14:creationId xmlns:p14="http://schemas.microsoft.com/office/powerpoint/2010/main" val="954270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2183B558-056A-4D8B-9BA3-D5C8B6FD497C}"/>
              </a:ext>
            </a:extLst>
          </p:cNvPr>
          <p:cNvGraphicFramePr>
            <a:graphicFrameLocks/>
          </p:cNvGraphicFramePr>
          <p:nvPr/>
        </p:nvGraphicFramePr>
        <p:xfrm>
          <a:off x="0" y="3632157"/>
          <a:ext cx="5943600" cy="2971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a:extLst>
              <a:ext uri="{FF2B5EF4-FFF2-40B4-BE49-F238E27FC236}">
                <a16:creationId xmlns:a16="http://schemas.microsoft.com/office/drawing/2014/main" id="{CCB70D13-867F-41E5-A26B-E04505B6A802}"/>
              </a:ext>
            </a:extLst>
          </p:cNvPr>
          <p:cNvGraphicFramePr>
            <a:graphicFrameLocks/>
          </p:cNvGraphicFramePr>
          <p:nvPr/>
        </p:nvGraphicFramePr>
        <p:xfrm>
          <a:off x="0" y="650570"/>
          <a:ext cx="5943600"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A7B99E15-C311-415F-A38F-3C1703CF365C}"/>
              </a:ext>
            </a:extLst>
          </p:cNvPr>
          <p:cNvGraphicFramePr>
            <a:graphicFrameLocks/>
          </p:cNvGraphicFramePr>
          <p:nvPr/>
        </p:nvGraphicFramePr>
        <p:xfrm>
          <a:off x="6096000" y="650570"/>
          <a:ext cx="5943600" cy="2971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CC27CD60-C4F3-440E-BE67-15D08A95E378}"/>
              </a:ext>
            </a:extLst>
          </p:cNvPr>
          <p:cNvGraphicFramePr>
            <a:graphicFrameLocks/>
          </p:cNvGraphicFramePr>
          <p:nvPr/>
        </p:nvGraphicFramePr>
        <p:xfrm>
          <a:off x="6096000" y="3666820"/>
          <a:ext cx="5943600" cy="297180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67DC37D8-901B-CE17-E43D-31294891F7C7}"/>
              </a:ext>
            </a:extLst>
          </p:cNvPr>
          <p:cNvSpPr txBox="1"/>
          <p:nvPr/>
        </p:nvSpPr>
        <p:spPr>
          <a:xfrm>
            <a:off x="23814" y="-11613"/>
            <a:ext cx="12201524" cy="769441"/>
          </a:xfrm>
          <a:prstGeom prst="rect">
            <a:avLst/>
          </a:prstGeom>
          <a:noFill/>
        </p:spPr>
        <p:txBody>
          <a:bodyPr wrap="square" rtlCol="0">
            <a:spAutoFit/>
          </a:bodyPr>
          <a:lstStyle/>
          <a:p>
            <a:pPr algn="ctr"/>
            <a:r>
              <a:rPr lang="en-US" sz="4400">
                <a:latin typeface="+mj-lt"/>
              </a:rPr>
              <a:t>FYTD Total R&amp;D Awards</a:t>
            </a:r>
          </a:p>
        </p:txBody>
      </p:sp>
      <p:sp>
        <p:nvSpPr>
          <p:cNvPr id="4" name="TextBox 3">
            <a:extLst>
              <a:ext uri="{FF2B5EF4-FFF2-40B4-BE49-F238E27FC236}">
                <a16:creationId xmlns:a16="http://schemas.microsoft.com/office/drawing/2014/main" id="{D6335194-0246-235D-D03C-111EE06DF227}"/>
              </a:ext>
            </a:extLst>
          </p:cNvPr>
          <p:cNvSpPr txBox="1"/>
          <p:nvPr/>
        </p:nvSpPr>
        <p:spPr>
          <a:xfrm>
            <a:off x="10981860" y="669305"/>
            <a:ext cx="875376" cy="400110"/>
          </a:xfrm>
          <a:prstGeom prst="rect">
            <a:avLst/>
          </a:prstGeom>
          <a:noFill/>
        </p:spPr>
        <p:txBody>
          <a:bodyPr wrap="square" rtlCol="0">
            <a:spAutoFit/>
          </a:bodyPr>
          <a:lstStyle/>
          <a:p>
            <a:r>
              <a:rPr lang="en-US" sz="2000" b="1">
                <a:solidFill>
                  <a:srgbClr val="0066FF"/>
                </a:solidFill>
              </a:rPr>
              <a:t>163%</a:t>
            </a:r>
          </a:p>
        </p:txBody>
      </p:sp>
      <p:sp>
        <p:nvSpPr>
          <p:cNvPr id="6" name="TextBox 5">
            <a:extLst>
              <a:ext uri="{FF2B5EF4-FFF2-40B4-BE49-F238E27FC236}">
                <a16:creationId xmlns:a16="http://schemas.microsoft.com/office/drawing/2014/main" id="{A377638F-30DE-33E2-810E-4354C772135A}"/>
              </a:ext>
            </a:extLst>
          </p:cNvPr>
          <p:cNvSpPr txBox="1"/>
          <p:nvPr/>
        </p:nvSpPr>
        <p:spPr>
          <a:xfrm>
            <a:off x="4928907" y="3765245"/>
            <a:ext cx="849114" cy="400110"/>
          </a:xfrm>
          <a:prstGeom prst="rect">
            <a:avLst/>
          </a:prstGeom>
          <a:noFill/>
        </p:spPr>
        <p:txBody>
          <a:bodyPr wrap="square" rtlCol="0">
            <a:spAutoFit/>
          </a:bodyPr>
          <a:lstStyle/>
          <a:p>
            <a:r>
              <a:rPr lang="en-US" sz="2000" b="1">
                <a:solidFill>
                  <a:srgbClr val="0066FF"/>
                </a:solidFill>
              </a:rPr>
              <a:t>74%</a:t>
            </a:r>
          </a:p>
        </p:txBody>
      </p:sp>
      <p:sp>
        <p:nvSpPr>
          <p:cNvPr id="7" name="TextBox 6">
            <a:extLst>
              <a:ext uri="{FF2B5EF4-FFF2-40B4-BE49-F238E27FC236}">
                <a16:creationId xmlns:a16="http://schemas.microsoft.com/office/drawing/2014/main" id="{3555B8C0-B22E-67ED-F0D5-2BB280D3834E}"/>
              </a:ext>
            </a:extLst>
          </p:cNvPr>
          <p:cNvSpPr txBox="1"/>
          <p:nvPr/>
        </p:nvSpPr>
        <p:spPr>
          <a:xfrm>
            <a:off x="5047059" y="650570"/>
            <a:ext cx="911556" cy="400110"/>
          </a:xfrm>
          <a:prstGeom prst="rect">
            <a:avLst/>
          </a:prstGeom>
          <a:noFill/>
        </p:spPr>
        <p:txBody>
          <a:bodyPr wrap="square" rtlCol="0">
            <a:spAutoFit/>
          </a:bodyPr>
          <a:lstStyle/>
          <a:p>
            <a:r>
              <a:rPr lang="en-US" sz="2000" b="1">
                <a:solidFill>
                  <a:srgbClr val="0066FF"/>
                </a:solidFill>
              </a:rPr>
              <a:t>101%</a:t>
            </a:r>
          </a:p>
        </p:txBody>
      </p:sp>
      <p:sp>
        <p:nvSpPr>
          <p:cNvPr id="15" name="TextBox 14">
            <a:extLst>
              <a:ext uri="{FF2B5EF4-FFF2-40B4-BE49-F238E27FC236}">
                <a16:creationId xmlns:a16="http://schemas.microsoft.com/office/drawing/2014/main" id="{F8A59700-8850-4C50-92AD-5FCD4CD04030}"/>
              </a:ext>
            </a:extLst>
          </p:cNvPr>
          <p:cNvSpPr txBox="1"/>
          <p:nvPr/>
        </p:nvSpPr>
        <p:spPr>
          <a:xfrm>
            <a:off x="11099562" y="3754018"/>
            <a:ext cx="849114" cy="400110"/>
          </a:xfrm>
          <a:prstGeom prst="rect">
            <a:avLst/>
          </a:prstGeom>
          <a:noFill/>
        </p:spPr>
        <p:txBody>
          <a:bodyPr wrap="square" rtlCol="0">
            <a:spAutoFit/>
          </a:bodyPr>
          <a:lstStyle/>
          <a:p>
            <a:r>
              <a:rPr lang="en-US" sz="2000" b="1">
                <a:solidFill>
                  <a:srgbClr val="0066FF"/>
                </a:solidFill>
              </a:rPr>
              <a:t>10%</a:t>
            </a:r>
          </a:p>
        </p:txBody>
      </p:sp>
    </p:spTree>
    <p:extLst>
      <p:ext uri="{BB962C8B-B14F-4D97-AF65-F5344CB8AC3E}">
        <p14:creationId xmlns:p14="http://schemas.microsoft.com/office/powerpoint/2010/main" val="1466278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DC8AE6-F03E-4FA3-606E-083B053E6BA4}"/>
              </a:ext>
            </a:extLst>
          </p:cNvPr>
          <p:cNvSpPr>
            <a:spLocks noGrp="1"/>
          </p:cNvSpPr>
          <p:nvPr>
            <p:ph idx="1"/>
          </p:nvPr>
        </p:nvSpPr>
        <p:spPr>
          <a:xfrm>
            <a:off x="572493" y="2071316"/>
            <a:ext cx="6713552" cy="4119172"/>
          </a:xfrm>
        </p:spPr>
        <p:txBody>
          <a:bodyPr anchor="t">
            <a:normAutofit/>
          </a:bodyPr>
          <a:lstStyle/>
          <a:p>
            <a:pPr marL="0" indent="0" algn="ctr">
              <a:buNone/>
            </a:pPr>
            <a:r>
              <a:rPr lang="en-US" sz="2200"/>
              <a:t>The MU Division of IT is hosting the semi-annual </a:t>
            </a:r>
            <a:r>
              <a:rPr lang="en-US" sz="2200" b="1"/>
              <a:t>SEC IT Leadership Meeting</a:t>
            </a:r>
            <a:r>
              <a:rPr lang="en-US" sz="2200"/>
              <a:t> in Columbia, MO on June 19-21.</a:t>
            </a:r>
          </a:p>
          <a:p>
            <a:pPr marL="0" indent="0" algn="ctr">
              <a:buNone/>
            </a:pPr>
            <a:r>
              <a:rPr lang="en-US" sz="2200"/>
              <a:t>Meeting attendees include VP/CIOs, CISOs, and Research IT leaders from Universities across the Southeastern Conference. </a:t>
            </a:r>
          </a:p>
          <a:p>
            <a:pPr marL="0" indent="0" algn="ctr">
              <a:buNone/>
            </a:pPr>
            <a:r>
              <a:rPr lang="en-US" sz="2200"/>
              <a:t>The meeting will take place primarily in Memorial Union.  The agenda includes general and breakout sessions, a tour of the MU Research Reactor, and a presentation and discussion led by Matt Sanford.  Attendees will also dine together at local Columbia restaurants.</a:t>
            </a:r>
          </a:p>
          <a:p>
            <a:pPr marL="0" indent="0" algn="ctr">
              <a:buNone/>
            </a:pPr>
            <a:endParaRPr lang="en-US" sz="2200"/>
          </a:p>
        </p:txBody>
      </p:sp>
      <p:pic>
        <p:nvPicPr>
          <p:cNvPr id="1030" name="Picture 6" descr="A blue circle with yellow letters&#10;&#10;Description automatically generated">
            <a:extLst>
              <a:ext uri="{FF2B5EF4-FFF2-40B4-BE49-F238E27FC236}">
                <a16:creationId xmlns:a16="http://schemas.microsoft.com/office/drawing/2014/main" id="{B7097683-B663-4ABC-3C58-5B67106469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6" t="-1" r="-628" b="-3789"/>
          <a:stretch/>
        </p:blipFill>
        <p:spPr bwMode="auto">
          <a:xfrm>
            <a:off x="7858538" y="1951218"/>
            <a:ext cx="3102852" cy="322523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E4396AA-B824-0ACD-D2F2-59B5D0B19CC7}"/>
              </a:ext>
            </a:extLst>
          </p:cNvPr>
          <p:cNvSpPr>
            <a:spLocks noGrp="1"/>
          </p:cNvSpPr>
          <p:nvPr>
            <p:ph type="sldNum" sz="quarter" idx="12"/>
          </p:nvPr>
        </p:nvSpPr>
        <p:spPr>
          <a:xfrm>
            <a:off x="9448800" y="6492875"/>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8517A0BC-B11D-D22A-1679-6C488BAE7699}"/>
              </a:ext>
            </a:extLst>
          </p:cNvPr>
          <p:cNvSpPr>
            <a:spLocks noGrp="1"/>
          </p:cNvSpPr>
          <p:nvPr>
            <p:ph type="title"/>
          </p:nvPr>
        </p:nvSpPr>
        <p:spPr/>
        <p:txBody>
          <a:bodyPr/>
          <a:lstStyle/>
          <a:p>
            <a:r>
              <a:rPr lang="en-US"/>
              <a:t>IT Update</a:t>
            </a:r>
          </a:p>
        </p:txBody>
      </p:sp>
    </p:spTree>
    <p:extLst>
      <p:ext uri="{BB962C8B-B14F-4D97-AF65-F5344CB8AC3E}">
        <p14:creationId xmlns:p14="http://schemas.microsoft.com/office/powerpoint/2010/main" val="1074561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056AE-272F-4B45-AD4C-A5599BC995B2}"/>
              </a:ext>
            </a:extLst>
          </p:cNvPr>
          <p:cNvSpPr>
            <a:spLocks noGrp="1"/>
          </p:cNvSpPr>
          <p:nvPr>
            <p:ph type="title"/>
          </p:nvPr>
        </p:nvSpPr>
        <p:spPr/>
        <p:txBody>
          <a:bodyPr>
            <a:normAutofit/>
          </a:bodyPr>
          <a:lstStyle/>
          <a:p>
            <a:r>
              <a:rPr lang="en-US"/>
              <a:t>IT Update</a:t>
            </a:r>
            <a:br>
              <a:rPr lang="en-US"/>
            </a:br>
            <a:r>
              <a:rPr lang="en-US"/>
              <a:t>Software Procurement</a:t>
            </a:r>
          </a:p>
        </p:txBody>
      </p:sp>
      <p:sp>
        <p:nvSpPr>
          <p:cNvPr id="5" name="Content Placeholder 4">
            <a:extLst>
              <a:ext uri="{FF2B5EF4-FFF2-40B4-BE49-F238E27FC236}">
                <a16:creationId xmlns:a16="http://schemas.microsoft.com/office/drawing/2014/main" id="{2829F49D-5A2B-4F9B-8810-EB9A400777B9}"/>
              </a:ext>
            </a:extLst>
          </p:cNvPr>
          <p:cNvSpPr>
            <a:spLocks noGrp="1"/>
          </p:cNvSpPr>
          <p:nvPr>
            <p:ph idx="1"/>
          </p:nvPr>
        </p:nvSpPr>
        <p:spPr/>
        <p:txBody>
          <a:bodyPr>
            <a:normAutofit fontScale="92500"/>
          </a:bodyPr>
          <a:lstStyle/>
          <a:p>
            <a:pPr marL="0" indent="0">
              <a:buNone/>
            </a:pPr>
            <a:r>
              <a:rPr lang="en-US"/>
              <a:t>A 90-day pilot project is underway to decrease the number and scope of required reviews for click-through software agreements.  The end result will be a much more streamlined review process for many software purchases made by faculty and staff.  This project is a result of collaboration between DoIT, General Counsel, Risk Management, Procurement, and Information Security.  At the end of the pilot period, results will be analyzed to identify next steps, improvements, etc.</a:t>
            </a:r>
          </a:p>
          <a:p>
            <a:pPr marL="0" indent="0">
              <a:buNone/>
            </a:pPr>
            <a:r>
              <a:rPr lang="en-US"/>
              <a:t>The same working group will also begin a review and modernization of business policies associated with IT/software purchases.</a:t>
            </a:r>
          </a:p>
          <a:p>
            <a:pPr marL="0" indent="0">
              <a:buNone/>
            </a:pPr>
            <a:r>
              <a:rPr lang="en-US"/>
              <a:t>We continue to Communicate with MU Faculty Council, the Intercampus Faculty Cabinet, and other constituents on our progress and changes.</a:t>
            </a:r>
          </a:p>
          <a:p>
            <a:endParaRPr lang="en-US"/>
          </a:p>
        </p:txBody>
      </p:sp>
      <p:sp>
        <p:nvSpPr>
          <p:cNvPr id="3" name="Slide Number Placeholder 2">
            <a:extLst>
              <a:ext uri="{FF2B5EF4-FFF2-40B4-BE49-F238E27FC236}">
                <a16:creationId xmlns:a16="http://schemas.microsoft.com/office/drawing/2014/main" id="{CE918124-53E1-4C7F-A6A9-AEB3BBF3B99F}"/>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920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3EA1-A8B6-A139-9D33-69160E16DE0D}"/>
              </a:ext>
            </a:extLst>
          </p:cNvPr>
          <p:cNvSpPr>
            <a:spLocks noGrp="1"/>
          </p:cNvSpPr>
          <p:nvPr>
            <p:ph type="title"/>
          </p:nvPr>
        </p:nvSpPr>
        <p:spPr/>
        <p:txBody>
          <a:bodyPr/>
          <a:lstStyle/>
          <a:p>
            <a:r>
              <a:rPr lang="en-US"/>
              <a:t>IT Update</a:t>
            </a:r>
            <a:br>
              <a:rPr lang="en-US"/>
            </a:br>
            <a:r>
              <a:rPr lang="en-US"/>
              <a:t>Budget &amp; Funding</a:t>
            </a:r>
          </a:p>
        </p:txBody>
      </p:sp>
      <p:sp>
        <p:nvSpPr>
          <p:cNvPr id="3" name="Content Placeholder 2">
            <a:extLst>
              <a:ext uri="{FF2B5EF4-FFF2-40B4-BE49-F238E27FC236}">
                <a16:creationId xmlns:a16="http://schemas.microsoft.com/office/drawing/2014/main" id="{69E8B3A4-F476-2A60-5CE9-74966EAC9628}"/>
              </a:ext>
            </a:extLst>
          </p:cNvPr>
          <p:cNvSpPr>
            <a:spLocks noGrp="1"/>
          </p:cNvSpPr>
          <p:nvPr>
            <p:ph idx="1"/>
          </p:nvPr>
        </p:nvSpPr>
        <p:spPr/>
        <p:txBody>
          <a:bodyPr/>
          <a:lstStyle/>
          <a:p>
            <a:pPr marL="0" indent="0">
              <a:buNone/>
            </a:pPr>
            <a:r>
              <a:rPr lang="en-US"/>
              <a:t>On both MU and UM budgets, we are reallocating existing resources to help fund multiple new or critical needs</a:t>
            </a:r>
          </a:p>
          <a:p>
            <a:pPr lvl="1"/>
            <a:r>
              <a:rPr lang="en-US"/>
              <a:t>Leadership positions for MU IT and MU Research IT</a:t>
            </a:r>
          </a:p>
          <a:p>
            <a:pPr lvl="1"/>
            <a:r>
              <a:rPr lang="en-US"/>
              <a:t>Cloud services staff</a:t>
            </a:r>
          </a:p>
          <a:p>
            <a:pPr lvl="1"/>
            <a:r>
              <a:rPr lang="en-US"/>
              <a:t>Research IT support – staff will be added to research-intensive buildings.  We are also partnering with the Division of Research, Innovation, and Impact on funding an additional position.</a:t>
            </a:r>
          </a:p>
          <a:p>
            <a:pPr lvl="1"/>
            <a:r>
              <a:rPr lang="en-US"/>
              <a:t>Information Security staff</a:t>
            </a:r>
          </a:p>
          <a:p>
            <a:pPr lvl="1"/>
            <a:r>
              <a:rPr lang="en-US"/>
              <a:t>Application development staff</a:t>
            </a:r>
          </a:p>
          <a:p>
            <a:pPr lvl="1"/>
            <a:endParaRPr lang="en-US"/>
          </a:p>
          <a:p>
            <a:pPr lvl="1"/>
            <a:endParaRPr lang="en-US"/>
          </a:p>
          <a:p>
            <a:pPr lvl="1"/>
            <a:endParaRPr lang="en-US"/>
          </a:p>
        </p:txBody>
      </p:sp>
      <p:sp>
        <p:nvSpPr>
          <p:cNvPr id="4" name="Slide Number Placeholder 3">
            <a:extLst>
              <a:ext uri="{FF2B5EF4-FFF2-40B4-BE49-F238E27FC236}">
                <a16:creationId xmlns:a16="http://schemas.microsoft.com/office/drawing/2014/main" id="{B9C4DEB5-F26B-066F-5ACC-14872F5BD51C}"/>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60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BE727-6E02-9071-EB8A-EAE15ACEFCB0}"/>
              </a:ext>
            </a:extLst>
          </p:cNvPr>
          <p:cNvSpPr>
            <a:spLocks noGrp="1"/>
          </p:cNvSpPr>
          <p:nvPr>
            <p:ph type="title"/>
          </p:nvPr>
        </p:nvSpPr>
        <p:spPr/>
        <p:txBody>
          <a:bodyPr/>
          <a:lstStyle/>
          <a:p>
            <a:r>
              <a:rPr lang="en-US"/>
              <a:t>IT Update</a:t>
            </a:r>
            <a:br>
              <a:rPr lang="en-US"/>
            </a:br>
            <a:r>
              <a:rPr lang="en-US"/>
              <a:t>Research IT</a:t>
            </a:r>
          </a:p>
        </p:txBody>
      </p:sp>
      <p:sp>
        <p:nvSpPr>
          <p:cNvPr id="3" name="Content Placeholder 2">
            <a:extLst>
              <a:ext uri="{FF2B5EF4-FFF2-40B4-BE49-F238E27FC236}">
                <a16:creationId xmlns:a16="http://schemas.microsoft.com/office/drawing/2014/main" id="{938EE896-3422-6661-2B0B-B79E70C1E704}"/>
              </a:ext>
            </a:extLst>
          </p:cNvPr>
          <p:cNvSpPr>
            <a:spLocks noGrp="1"/>
          </p:cNvSpPr>
          <p:nvPr>
            <p:ph idx="1"/>
          </p:nvPr>
        </p:nvSpPr>
        <p:spPr/>
        <p:txBody>
          <a:bodyPr/>
          <a:lstStyle/>
          <a:p>
            <a:pPr marL="0" indent="0">
              <a:buNone/>
            </a:pPr>
            <a:r>
              <a:rPr lang="en-US" b="1"/>
              <a:t>Google</a:t>
            </a:r>
            <a:r>
              <a:rPr lang="en-US"/>
              <a:t> - We are discussing potential partnerships with Google on specific initiatives around Artificial Intelligence, Research computing, and other philanthropic opportunities.</a:t>
            </a:r>
          </a:p>
          <a:p>
            <a:pPr marL="0" indent="0">
              <a:buNone/>
            </a:pPr>
            <a:r>
              <a:rPr lang="en-US" b="1"/>
              <a:t>IBM</a:t>
            </a:r>
            <a:r>
              <a:rPr lang="en-US"/>
              <a:t> - Research IT leadership is leading the formation of a business case around a partnership with IBM to provide quantum computing capacity to MU and other Missouri universities.  Once complete, this business case will be presented to President Choi for review.  Other potential interested Universities include Saint Louis University and Washington University.</a:t>
            </a:r>
          </a:p>
        </p:txBody>
      </p:sp>
      <p:sp>
        <p:nvSpPr>
          <p:cNvPr id="4" name="Slide Number Placeholder 3">
            <a:extLst>
              <a:ext uri="{FF2B5EF4-FFF2-40B4-BE49-F238E27FC236}">
                <a16:creationId xmlns:a16="http://schemas.microsoft.com/office/drawing/2014/main" id="{0424A9AD-7B25-71C0-6299-07B3CF6E9518}"/>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9872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7930554-1628-439A-44A7-490C830B0F36}"/>
              </a:ext>
            </a:extLst>
          </p:cNvPr>
          <p:cNvSpPr>
            <a:spLocks noGrp="1"/>
          </p:cNvSpPr>
          <p:nvPr>
            <p:ph type="title"/>
          </p:nvPr>
        </p:nvSpPr>
        <p:spPr>
          <a:xfrm>
            <a:off x="838200" y="91440"/>
            <a:ext cx="10515600" cy="1325563"/>
          </a:xfrm>
        </p:spPr>
        <p:txBody>
          <a:bodyPr/>
          <a:lstStyle/>
          <a:p>
            <a:r>
              <a:rPr lang="en-US"/>
              <a:t>Additional State Funding</a:t>
            </a:r>
            <a:r>
              <a:rPr lang="en-US">
                <a:solidFill>
                  <a:srgbClr val="FF0000"/>
                </a:solidFill>
              </a:rPr>
              <a:t>*</a:t>
            </a:r>
            <a:br>
              <a:rPr lang="en-US"/>
            </a:br>
            <a:endParaRPr lang="en-US"/>
          </a:p>
        </p:txBody>
      </p:sp>
      <p:sp>
        <p:nvSpPr>
          <p:cNvPr id="3" name="Slide Number Placeholder 2">
            <a:extLst>
              <a:ext uri="{FF2B5EF4-FFF2-40B4-BE49-F238E27FC236}">
                <a16:creationId xmlns:a16="http://schemas.microsoft.com/office/drawing/2014/main" id="{CE918124-53E1-4C7F-A6A9-AEB3BBF3B99F}"/>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215679A8-76BA-4012-8BF2-4DC76D763C76}"/>
              </a:ext>
            </a:extLst>
          </p:cNvPr>
          <p:cNvGrpSpPr/>
          <p:nvPr/>
        </p:nvGrpSpPr>
        <p:grpSpPr>
          <a:xfrm>
            <a:off x="228088" y="853418"/>
            <a:ext cx="11735825" cy="1974744"/>
            <a:chOff x="228088" y="4421808"/>
            <a:chExt cx="11735825" cy="1974744"/>
          </a:xfrm>
        </p:grpSpPr>
        <p:grpSp>
          <p:nvGrpSpPr>
            <p:cNvPr id="21" name="Group 20">
              <a:extLst>
                <a:ext uri="{FF2B5EF4-FFF2-40B4-BE49-F238E27FC236}">
                  <a16:creationId xmlns:a16="http://schemas.microsoft.com/office/drawing/2014/main" id="{9EF79DDD-04FD-4394-454F-FBD6F6C64EAA}"/>
                </a:ext>
              </a:extLst>
            </p:cNvPr>
            <p:cNvGrpSpPr/>
            <p:nvPr/>
          </p:nvGrpSpPr>
          <p:grpSpPr>
            <a:xfrm>
              <a:off x="228088" y="4872658"/>
              <a:ext cx="11735825" cy="1523894"/>
              <a:chOff x="162435" y="4872658"/>
              <a:chExt cx="11735825" cy="1523894"/>
            </a:xfrm>
          </p:grpSpPr>
          <p:sp>
            <p:nvSpPr>
              <p:cNvPr id="9" name="Rectangle 8" descr="From left to right, Ifeolu David, Austin Lawrence, Duke Cruz, Rowena Woode and Carlos Rivera.">
                <a:extLst>
                  <a:ext uri="{FF2B5EF4-FFF2-40B4-BE49-F238E27FC236}">
                    <a16:creationId xmlns:a16="http://schemas.microsoft.com/office/drawing/2014/main" id="{8F1E4EA5-9F85-3395-6D02-8D15DF5C8BED}"/>
                  </a:ext>
                </a:extLst>
              </p:cNvPr>
              <p:cNvSpPr/>
              <p:nvPr/>
            </p:nvSpPr>
            <p:spPr>
              <a:xfrm>
                <a:off x="162435" y="4872658"/>
                <a:ext cx="5578299" cy="72857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a:solidFill>
                      <a:schemeClr val="tx1"/>
                    </a:solidFill>
                    <a:latin typeface="Calibri" panose="020F0502020204030204" pitchFamily="34" charset="0"/>
                    <a:cs typeface="Calibri" panose="020F0502020204030204" pitchFamily="34" charset="0"/>
                  </a:rPr>
                  <a:t>	</a:t>
                </a:r>
                <a:r>
                  <a:rPr lang="en-US" sz="2000" b="1">
                    <a:solidFill>
                      <a:schemeClr val="tx1"/>
                    </a:solidFill>
                    <a:latin typeface="Calibri" panose="020F0502020204030204" pitchFamily="34" charset="0"/>
                    <a:cs typeface="Calibri" panose="020F0502020204030204" pitchFamily="34" charset="0"/>
                  </a:rPr>
                  <a:t>  $52M </a:t>
                </a:r>
                <a:r>
                  <a:rPr lang="en-US" sz="2000">
                    <a:solidFill>
                      <a:schemeClr val="tx1"/>
                    </a:solidFill>
                    <a:latin typeface="Calibri" panose="020F0502020204030204" pitchFamily="34" charset="0"/>
                    <a:cs typeface="Calibri" panose="020F0502020204030204" pitchFamily="34" charset="0"/>
                  </a:rPr>
                  <a:t>– NextGen/CEI/MURR</a:t>
                </a:r>
              </a:p>
            </p:txBody>
          </p:sp>
          <p:pic>
            <p:nvPicPr>
              <p:cNvPr id="11" name="Picture 10">
                <a:extLst>
                  <a:ext uri="{FF2B5EF4-FFF2-40B4-BE49-F238E27FC236}">
                    <a16:creationId xmlns:a16="http://schemas.microsoft.com/office/drawing/2014/main" id="{B723B7CE-4FB6-F5B2-BED8-3C6C054EE3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2" y="4873029"/>
                <a:ext cx="667444" cy="728200"/>
              </a:xfrm>
              <a:prstGeom prst="rect">
                <a:avLst/>
              </a:prstGeom>
            </p:spPr>
          </p:pic>
          <p:sp>
            <p:nvSpPr>
              <p:cNvPr id="7" name="Rectangle 6" descr="From left to right, Ifeolu David, Austin Lawrence, Duke Cruz, Rowena Woode and Carlos Rivera.">
                <a:extLst>
                  <a:ext uri="{FF2B5EF4-FFF2-40B4-BE49-F238E27FC236}">
                    <a16:creationId xmlns:a16="http://schemas.microsoft.com/office/drawing/2014/main" id="{0BBEC38D-0D62-29D7-A66A-6A10C6D4BA68}"/>
                  </a:ext>
                </a:extLst>
              </p:cNvPr>
              <p:cNvSpPr/>
              <p:nvPr/>
            </p:nvSpPr>
            <p:spPr>
              <a:xfrm>
                <a:off x="162435" y="5667981"/>
                <a:ext cx="5578299" cy="728571"/>
              </a:xfrm>
              <a:prstGeom prst="rect">
                <a:avLst/>
              </a:prstGeom>
              <a:solidFill>
                <a:srgbClr val="0066CC">
                  <a:alpha val="1210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Calibri" panose="020F0502020204030204" pitchFamily="34" charset="0"/>
                    <a:cs typeface="Calibri" panose="020F0502020204030204" pitchFamily="34" charset="0"/>
                  </a:rPr>
                  <a:t>	  </a:t>
                </a:r>
                <a:r>
                  <a:rPr lang="en-US" sz="2000" b="1">
                    <a:solidFill>
                      <a:schemeClr val="tx1"/>
                    </a:solidFill>
                    <a:latin typeface="Calibri" panose="020F0502020204030204" pitchFamily="34" charset="0"/>
                    <a:cs typeface="Calibri" panose="020F0502020204030204" pitchFamily="34" charset="0"/>
                  </a:rPr>
                  <a:t>$20M </a:t>
                </a:r>
                <a:r>
                  <a:rPr lang="en-US" sz="2000">
                    <a:solidFill>
                      <a:schemeClr val="tx1"/>
                    </a:solidFill>
                    <a:latin typeface="Calibri" panose="020F0502020204030204" pitchFamily="34" charset="0"/>
                    <a:cs typeface="Calibri" panose="020F0502020204030204" pitchFamily="34" charset="0"/>
                  </a:rPr>
                  <a:t>– UMKC Health Sciences District</a:t>
                </a:r>
              </a:p>
            </p:txBody>
          </p:sp>
          <p:pic>
            <p:nvPicPr>
              <p:cNvPr id="12" name="Picture 11">
                <a:extLst>
                  <a:ext uri="{FF2B5EF4-FFF2-40B4-BE49-F238E27FC236}">
                    <a16:creationId xmlns:a16="http://schemas.microsoft.com/office/drawing/2014/main" id="{7B5BE9B6-4F0A-0A30-915D-8343FB6AFF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281" y="5733317"/>
                <a:ext cx="1001166" cy="525970"/>
              </a:xfrm>
              <a:prstGeom prst="rect">
                <a:avLst/>
              </a:prstGeom>
            </p:spPr>
          </p:pic>
          <p:sp>
            <p:nvSpPr>
              <p:cNvPr id="8" name="Rectangle 7" descr="From left to right, Ifeolu David, Austin Lawrence, Duke Cruz, Rowena Woode and Carlos Rivera.">
                <a:extLst>
                  <a:ext uri="{FF2B5EF4-FFF2-40B4-BE49-F238E27FC236}">
                    <a16:creationId xmlns:a16="http://schemas.microsoft.com/office/drawing/2014/main" id="{4BDF6F5F-2FC5-92A4-BFA9-2584B59305A0}"/>
                  </a:ext>
                </a:extLst>
              </p:cNvPr>
              <p:cNvSpPr/>
              <p:nvPr/>
            </p:nvSpPr>
            <p:spPr>
              <a:xfrm>
                <a:off x="5805135" y="4872658"/>
                <a:ext cx="6093125" cy="728571"/>
              </a:xfrm>
              <a:prstGeom prst="rect">
                <a:avLst/>
              </a:prstGeom>
              <a:solidFill>
                <a:srgbClr val="B3D7C2">
                  <a:alpha val="358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Calibri" panose="020F0502020204030204" pitchFamily="34" charset="0"/>
                    <a:cs typeface="Calibri" panose="020F0502020204030204" pitchFamily="34" charset="0"/>
                  </a:rPr>
                  <a:t>	</a:t>
                </a:r>
                <a:r>
                  <a:rPr lang="en-US" sz="2000" b="1">
                    <a:solidFill>
                      <a:schemeClr val="tx1"/>
                    </a:solidFill>
                    <a:latin typeface="Calibri" panose="020F0502020204030204" pitchFamily="34" charset="0"/>
                    <a:cs typeface="Calibri" panose="020F0502020204030204" pitchFamily="34" charset="0"/>
                  </a:rPr>
                  <a:t> $25M </a:t>
                </a:r>
                <a:r>
                  <a:rPr lang="en-US" sz="2000">
                    <a:solidFill>
                      <a:schemeClr val="tx1"/>
                    </a:solidFill>
                    <a:latin typeface="Calibri" panose="020F0502020204030204" pitchFamily="34" charset="0"/>
                    <a:cs typeface="Calibri" panose="020F0502020204030204" pitchFamily="34" charset="0"/>
                  </a:rPr>
                  <a:t>– Advancing Missouri’s STEM Education</a:t>
                </a:r>
              </a:p>
              <a:p>
                <a:r>
                  <a:rPr lang="en-US" sz="2000">
                    <a:solidFill>
                      <a:schemeClr val="tx1"/>
                    </a:solidFill>
                    <a:latin typeface="Calibri" panose="020F0502020204030204" pitchFamily="34" charset="0"/>
                    <a:cs typeface="Calibri" panose="020F0502020204030204" pitchFamily="34" charset="0"/>
                  </a:rPr>
                  <a:t>	 	and Workforce Development</a:t>
                </a:r>
              </a:p>
            </p:txBody>
          </p:sp>
          <p:pic>
            <p:nvPicPr>
              <p:cNvPr id="13" name="Picture 12">
                <a:extLst>
                  <a:ext uri="{FF2B5EF4-FFF2-40B4-BE49-F238E27FC236}">
                    <a16:creationId xmlns:a16="http://schemas.microsoft.com/office/drawing/2014/main" id="{0AAC06FD-BC51-58A5-8096-5F83215C1B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272" y="5017682"/>
                <a:ext cx="500583" cy="434927"/>
              </a:xfrm>
              <a:prstGeom prst="rect">
                <a:avLst/>
              </a:prstGeom>
            </p:spPr>
          </p:pic>
          <p:sp>
            <p:nvSpPr>
              <p:cNvPr id="2" name="Rectangle 1" descr="From left to right, Ifeolu David, Austin Lawrence, Duke Cruz, Rowena Woode and Carlos Rivera.">
                <a:extLst>
                  <a:ext uri="{FF2B5EF4-FFF2-40B4-BE49-F238E27FC236}">
                    <a16:creationId xmlns:a16="http://schemas.microsoft.com/office/drawing/2014/main" id="{F42E1267-3542-6190-001C-6A85493162E0}"/>
                  </a:ext>
                </a:extLst>
              </p:cNvPr>
              <p:cNvSpPr/>
              <p:nvPr/>
            </p:nvSpPr>
            <p:spPr>
              <a:xfrm>
                <a:off x="5805135" y="5667981"/>
                <a:ext cx="6093125" cy="728571"/>
              </a:xfrm>
              <a:prstGeom prst="rect">
                <a:avLst/>
              </a:prstGeom>
              <a:solidFill>
                <a:srgbClr val="981E3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Calibri" panose="020F0502020204030204" pitchFamily="34" charset="0"/>
                    <a:cs typeface="Calibri" panose="020F0502020204030204" pitchFamily="34" charset="0"/>
                  </a:rPr>
                  <a:t>	 </a:t>
                </a:r>
                <a:r>
                  <a:rPr lang="en-US" sz="2000" b="1">
                    <a:solidFill>
                      <a:schemeClr val="tx1"/>
                    </a:solidFill>
                    <a:latin typeface="Calibri" panose="020F0502020204030204" pitchFamily="34" charset="0"/>
                    <a:cs typeface="Calibri" panose="020F0502020204030204" pitchFamily="34" charset="0"/>
                  </a:rPr>
                  <a:t>$25M</a:t>
                </a:r>
                <a:r>
                  <a:rPr lang="en-US" sz="2000">
                    <a:solidFill>
                      <a:schemeClr val="tx1"/>
                    </a:solidFill>
                    <a:latin typeface="Calibri" panose="020F0502020204030204" pitchFamily="34" charset="0"/>
                    <a:cs typeface="Calibri" panose="020F0502020204030204" pitchFamily="34" charset="0"/>
                  </a:rPr>
                  <a:t> – Campus of the Future Transformation 		Program</a:t>
                </a:r>
              </a:p>
            </p:txBody>
          </p:sp>
          <p:pic>
            <p:nvPicPr>
              <p:cNvPr id="14" name="Picture 4">
                <a:extLst>
                  <a:ext uri="{FF2B5EF4-FFF2-40B4-BE49-F238E27FC236}">
                    <a16:creationId xmlns:a16="http://schemas.microsoft.com/office/drawing/2014/main" id="{1BE12660-6D67-2EE1-A2FA-5FE306684F52}"/>
                  </a:ext>
                </a:extLst>
              </p:cNvPr>
              <p:cNvPicPr>
                <a:picLocks noChangeAspect="1" noChangeArrowheads="1"/>
              </p:cNvPicPr>
              <p:nvPr/>
            </p:nvPicPr>
            <p:blipFill>
              <a:blip r:embed="rId7"/>
              <a:srcRect/>
              <a:stretch>
                <a:fillRect/>
              </a:stretch>
            </p:blipFill>
            <p:spPr bwMode="auto">
              <a:xfrm>
                <a:off x="6000842" y="5853889"/>
                <a:ext cx="667444" cy="36170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6A23482C-908D-4D14-C6AE-EBE4A6E7A5CA}"/>
                </a:ext>
              </a:extLst>
            </p:cNvPr>
            <p:cNvSpPr txBox="1"/>
            <p:nvPr/>
          </p:nvSpPr>
          <p:spPr>
            <a:xfrm>
              <a:off x="228088" y="4421808"/>
              <a:ext cx="11735825" cy="424732"/>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gn="ctr">
                <a:lnSpc>
                  <a:spcPct val="90000"/>
                </a:lnSpc>
                <a:spcBef>
                  <a:spcPts val="1000"/>
                </a:spcBef>
              </a:pPr>
              <a:r>
                <a:rPr lang="en-US" sz="2400" b="1">
                  <a:ea typeface="Calibri"/>
                  <a:cs typeface="Arial" panose="020B0604020202020204" pitchFamily="34" charset="0"/>
                </a:rPr>
                <a:t>ARPA Funds</a:t>
              </a:r>
              <a:endParaRPr lang="en-US" sz="2400">
                <a:ea typeface="Calibri"/>
                <a:cs typeface="Arial" panose="020B0604020202020204" pitchFamily="34" charset="0"/>
              </a:endParaRPr>
            </a:p>
          </p:txBody>
        </p:sp>
      </p:grpSp>
      <p:graphicFrame>
        <p:nvGraphicFramePr>
          <p:cNvPr id="4" name="Table 3">
            <a:extLst>
              <a:ext uri="{FF2B5EF4-FFF2-40B4-BE49-F238E27FC236}">
                <a16:creationId xmlns:a16="http://schemas.microsoft.com/office/drawing/2014/main" id="{6DA621ED-8B0D-4AD2-AF0F-6F8CE9197C10}"/>
              </a:ext>
            </a:extLst>
          </p:cNvPr>
          <p:cNvGraphicFramePr>
            <a:graphicFrameLocks noGrp="1"/>
          </p:cNvGraphicFramePr>
          <p:nvPr>
            <p:extLst>
              <p:ext uri="{D42A27DB-BD31-4B8C-83A1-F6EECF244321}">
                <p14:modId xmlns:p14="http://schemas.microsoft.com/office/powerpoint/2010/main" val="123629088"/>
              </p:ext>
            </p:extLst>
          </p:nvPr>
        </p:nvGraphicFramePr>
        <p:xfrm>
          <a:off x="228088" y="3014759"/>
          <a:ext cx="11735824" cy="3597444"/>
        </p:xfrm>
        <a:graphic>
          <a:graphicData uri="http://schemas.openxmlformats.org/drawingml/2006/table">
            <a:tbl>
              <a:tblPr firstRow="1" bandRow="1">
                <a:tableStyleId>{7E9639D4-E3E2-4D34-9284-5A2195B3D0D7}</a:tableStyleId>
              </a:tblPr>
              <a:tblGrid>
                <a:gridCol w="2933956">
                  <a:extLst>
                    <a:ext uri="{9D8B030D-6E8A-4147-A177-3AD203B41FA5}">
                      <a16:colId xmlns:a16="http://schemas.microsoft.com/office/drawing/2014/main" val="1348431284"/>
                    </a:ext>
                  </a:extLst>
                </a:gridCol>
                <a:gridCol w="2933956">
                  <a:extLst>
                    <a:ext uri="{9D8B030D-6E8A-4147-A177-3AD203B41FA5}">
                      <a16:colId xmlns:a16="http://schemas.microsoft.com/office/drawing/2014/main" val="2054056629"/>
                    </a:ext>
                  </a:extLst>
                </a:gridCol>
                <a:gridCol w="2933956">
                  <a:extLst>
                    <a:ext uri="{9D8B030D-6E8A-4147-A177-3AD203B41FA5}">
                      <a16:colId xmlns:a16="http://schemas.microsoft.com/office/drawing/2014/main" val="2474272231"/>
                    </a:ext>
                  </a:extLst>
                </a:gridCol>
                <a:gridCol w="2933956">
                  <a:extLst>
                    <a:ext uri="{9D8B030D-6E8A-4147-A177-3AD203B41FA5}">
                      <a16:colId xmlns:a16="http://schemas.microsoft.com/office/drawing/2014/main" val="3277592165"/>
                    </a:ext>
                  </a:extLst>
                </a:gridCol>
              </a:tblGrid>
              <a:tr h="413529">
                <a:tc>
                  <a:txBody>
                    <a:bodyPr/>
                    <a:lstStyle/>
                    <a:p>
                      <a:pPr algn="ctr"/>
                      <a:r>
                        <a:rPr lang="en-US" sz="2400">
                          <a:solidFill>
                            <a:sysClr val="windowText" lastClr="000000"/>
                          </a:solidFill>
                        </a:rPr>
                        <a:t>HB 3</a:t>
                      </a:r>
                    </a:p>
                  </a:txBody>
                  <a:tcPr>
                    <a:lnL w="6350" cap="flat" cmpd="sng" algn="ctr">
                      <a:noFill/>
                      <a:prstDash val="solid"/>
                      <a:miter lim="800000"/>
                    </a:lnL>
                    <a:lnR w="12700" cap="flat" cmpd="sng" algn="ctr">
                      <a:solidFill>
                        <a:schemeClr val="bg1">
                          <a:lumMod val="85000"/>
                        </a:schemeClr>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2400">
                          <a:solidFill>
                            <a:sysClr val="windowText" lastClr="000000"/>
                          </a:solidFill>
                        </a:rPr>
                        <a:t>HB 6</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2400">
                          <a:solidFill>
                            <a:sysClr val="windowText" lastClr="000000"/>
                          </a:solidFill>
                        </a:rPr>
                        <a:t>HB 8</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2400">
                          <a:solidFill>
                            <a:sysClr val="windowText" lastClr="000000"/>
                          </a:solidFill>
                        </a:rPr>
                        <a:t>HB 20</a:t>
                      </a:r>
                    </a:p>
                  </a:txBody>
                  <a:tcPr>
                    <a:lnL w="12700" cap="flat" cmpd="sng" algn="ctr">
                      <a:solidFill>
                        <a:schemeClr val="bg1">
                          <a:lumMod val="85000"/>
                        </a:schemeClr>
                      </a:solid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93858534"/>
                  </a:ext>
                </a:extLst>
              </a:tr>
              <a:tr h="1046748">
                <a:tc>
                  <a:txBody>
                    <a:bodyPr/>
                    <a:lstStyle/>
                    <a:p>
                      <a:pPr marL="0" marR="0" lvl="0" indent="0" algn="ctr" rtl="0" eaLnBrk="1" fontAlgn="auto" latinLnBrk="0" hangingPunct="1">
                        <a:lnSpc>
                          <a:spcPct val="100000"/>
                        </a:lnSpc>
                        <a:spcBef>
                          <a:spcPts val="0"/>
                        </a:spcBef>
                        <a:spcAft>
                          <a:spcPts val="0"/>
                        </a:spcAft>
                        <a:buClrTx/>
                        <a:buSzTx/>
                        <a:buFontTx/>
                        <a:buNone/>
                      </a:pPr>
                      <a:r>
                        <a:rPr lang="en-US" sz="2000" b="1"/>
                        <a:t>$1M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for MU ALOT Program</a:t>
                      </a:r>
                      <a:endParaRPr lang="en-US" sz="2000">
                        <a:ea typeface="+mn-lt"/>
                        <a:cs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000" b="1"/>
                        <a:t>$10M </a:t>
                      </a:r>
                    </a:p>
                    <a:p>
                      <a:pPr marL="0" marR="0" lvl="0" indent="0" algn="ctr" rtl="0" eaLnBrk="1" fontAlgn="auto" latinLnBrk="0" hangingPunct="1">
                        <a:lnSpc>
                          <a:spcPct val="100000"/>
                        </a:lnSpc>
                        <a:spcBef>
                          <a:spcPts val="0"/>
                        </a:spcBef>
                        <a:spcAft>
                          <a:spcPts val="0"/>
                        </a:spcAft>
                        <a:buClrTx/>
                        <a:buSzTx/>
                        <a:buFontTx/>
                        <a:buNone/>
                      </a:pPr>
                      <a:r>
                        <a:rPr lang="en-US" sz="2000"/>
                        <a:t>for MU Meat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Processing Plant</a:t>
                      </a:r>
                      <a:endParaRPr lang="en-US" sz="2000">
                        <a:ea typeface="+mn-lt"/>
                        <a:cs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t>$1M</a:t>
                      </a:r>
                    </a:p>
                    <a:p>
                      <a:pPr marL="0" marR="0" lvl="0" indent="0" algn="ctr" rtl="0" eaLnBrk="1" fontAlgn="auto" latinLnBrk="0" hangingPunct="1">
                        <a:lnSpc>
                          <a:spcPct val="100000"/>
                        </a:lnSpc>
                        <a:spcBef>
                          <a:spcPts val="0"/>
                        </a:spcBef>
                        <a:spcAft>
                          <a:spcPts val="0"/>
                        </a:spcAft>
                        <a:buClrTx/>
                        <a:buSzTx/>
                        <a:buFontTx/>
                        <a:buNone/>
                      </a:pPr>
                      <a:r>
                        <a:rPr lang="en-US" sz="2000"/>
                        <a:t>for the Missouri National Guard Tuition Assistance</a:t>
                      </a:r>
                      <a:endParaRPr lang="en-US" sz="2000">
                        <a:ea typeface="Calibri" panose="020F0502020204030204"/>
                        <a:cs typeface="Calibri" panose="020F0502020204030204"/>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a:t>$25M</a:t>
                      </a:r>
                    </a:p>
                    <a:p>
                      <a:pPr marL="0" marR="0" lvl="0" indent="0" algn="ctr" rtl="0" eaLnBrk="1" fontAlgn="auto" latinLnBrk="0" hangingPunct="1">
                        <a:lnSpc>
                          <a:spcPct val="100000"/>
                        </a:lnSpc>
                        <a:spcBef>
                          <a:spcPts val="0"/>
                        </a:spcBef>
                        <a:spcAft>
                          <a:spcPts val="0"/>
                        </a:spcAft>
                        <a:buClrTx/>
                        <a:buSzTx/>
                        <a:buFontTx/>
                        <a:buNone/>
                      </a:pPr>
                      <a:r>
                        <a:rPr lang="en-US" sz="2000"/>
                        <a:t>for UMSL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Engineering Program</a:t>
                      </a:r>
                      <a:endParaRPr lang="en-US" sz="2000">
                        <a:ea typeface="+mn-lt"/>
                        <a:cs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2417161"/>
                  </a:ext>
                </a:extLst>
              </a:tr>
              <a:tr h="1046748">
                <a:tc>
                  <a:txBody>
                    <a:bodyPr/>
                    <a:lstStyle/>
                    <a:p>
                      <a:pPr marL="0" marR="0" lvl="0" indent="0" algn="ctr" rtl="0" eaLnBrk="1" fontAlgn="auto" latinLnBrk="0" hangingPunct="1">
                        <a:lnSpc>
                          <a:spcPct val="100000"/>
                        </a:lnSpc>
                        <a:spcBef>
                          <a:spcPts val="0"/>
                        </a:spcBef>
                        <a:spcAft>
                          <a:spcPts val="0"/>
                        </a:spcAft>
                        <a:buClrTx/>
                        <a:buSzTx/>
                        <a:buFontTx/>
                        <a:buNone/>
                      </a:pPr>
                      <a:r>
                        <a:rPr lang="en-US" sz="2000" b="1"/>
                        <a:t>$1M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for the Missouri Returning Heroes Program</a:t>
                      </a:r>
                      <a:endParaRPr lang="en-US" sz="2000">
                        <a:ea typeface="+mn-lt"/>
                        <a:cs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a:t>$3M</a:t>
                      </a:r>
                    </a:p>
                    <a:p>
                      <a:pPr algn="ctr"/>
                      <a:r>
                        <a:rPr lang="en-US" sz="2000"/>
                        <a:t>for MU Eckles Hall </a:t>
                      </a:r>
                      <a:br>
                        <a:rPr lang="en-US" sz="2000"/>
                      </a:br>
                      <a:r>
                        <a:rPr lang="en-US" sz="2000"/>
                        <a:t>Wine &amp; Grape Institute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000" b="1"/>
                        <a:t>$20M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for MU Radioisotope Distribution Center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2520703"/>
                  </a:ext>
                </a:extLst>
              </a:tr>
              <a:tr h="1046748">
                <a:tc>
                  <a:txBody>
                    <a:bodyPr/>
                    <a:lstStyle/>
                    <a:p>
                      <a:pPr marL="0" marR="0" lvl="0" indent="0" algn="ctr" rtl="0" eaLnBrk="1" fontAlgn="auto" latinLnBrk="0" hangingPunct="1">
                        <a:lnSpc>
                          <a:spcPct val="100000"/>
                        </a:lnSpc>
                        <a:spcBef>
                          <a:spcPts val="0"/>
                        </a:spcBef>
                        <a:spcAft>
                          <a:spcPts val="0"/>
                        </a:spcAft>
                        <a:buClrTx/>
                        <a:buSzTx/>
                        <a:buFontTx/>
                        <a:buNone/>
                      </a:pPr>
                      <a:r>
                        <a:rPr lang="en-US" sz="2000" b="1"/>
                        <a:t>$250K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for S&amp;T Project Lead the Way</a:t>
                      </a:r>
                      <a:endParaRPr lang="en-US" sz="2000">
                        <a:ea typeface="+mn-lt"/>
                        <a:cs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5139472"/>
                  </a:ext>
                </a:extLst>
              </a:tr>
            </a:tbl>
          </a:graphicData>
        </a:graphic>
      </p:graphicFrame>
    </p:spTree>
    <p:extLst>
      <p:ext uri="{BB962C8B-B14F-4D97-AF65-F5344CB8AC3E}">
        <p14:creationId xmlns:p14="http://schemas.microsoft.com/office/powerpoint/2010/main" val="3208047886"/>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7F728-700D-909F-EBE1-F7FB459F0BBD}"/>
              </a:ext>
            </a:extLst>
          </p:cNvPr>
          <p:cNvSpPr>
            <a:spLocks noGrp="1"/>
          </p:cNvSpPr>
          <p:nvPr>
            <p:ph type="title"/>
          </p:nvPr>
        </p:nvSpPr>
        <p:spPr/>
        <p:txBody>
          <a:bodyPr/>
          <a:lstStyle/>
          <a:p>
            <a:r>
              <a:rPr lang="en-US"/>
              <a:t>IT Update</a:t>
            </a:r>
            <a:br>
              <a:rPr lang="en-US"/>
            </a:br>
            <a:r>
              <a:rPr lang="en-US"/>
              <a:t>Information Security</a:t>
            </a:r>
          </a:p>
        </p:txBody>
      </p:sp>
      <p:sp>
        <p:nvSpPr>
          <p:cNvPr id="3" name="Content Placeholder 2">
            <a:extLst>
              <a:ext uri="{FF2B5EF4-FFF2-40B4-BE49-F238E27FC236}">
                <a16:creationId xmlns:a16="http://schemas.microsoft.com/office/drawing/2014/main" id="{8871170B-228D-2B44-45F2-4837383FBB56}"/>
              </a:ext>
            </a:extLst>
          </p:cNvPr>
          <p:cNvSpPr>
            <a:spLocks noGrp="1"/>
          </p:cNvSpPr>
          <p:nvPr>
            <p:ph idx="1"/>
          </p:nvPr>
        </p:nvSpPr>
        <p:spPr/>
        <p:txBody>
          <a:bodyPr>
            <a:normAutofit fontScale="92500" lnSpcReduction="20000"/>
          </a:bodyPr>
          <a:lstStyle/>
          <a:p>
            <a:pPr marL="0" indent="0">
              <a:buNone/>
            </a:pPr>
            <a:r>
              <a:rPr lang="en-US"/>
              <a:t>The </a:t>
            </a:r>
            <a:r>
              <a:rPr lang="en-US" b="1"/>
              <a:t>Business Continuity Management </a:t>
            </a:r>
            <a:r>
              <a:rPr lang="en-US"/>
              <a:t>program is up and running – the Information Security team is conducting business impact analyses on essential enterprise systems.</a:t>
            </a:r>
          </a:p>
          <a:p>
            <a:pPr marL="0" indent="0">
              <a:buNone/>
            </a:pPr>
            <a:r>
              <a:rPr lang="en-US" b="1"/>
              <a:t>Risk Assessments </a:t>
            </a:r>
            <a:r>
              <a:rPr lang="en-US"/>
              <a:t>are underway - partnering with Baker-Tilly to complete assessments for essential enterprise systems. </a:t>
            </a:r>
          </a:p>
          <a:p>
            <a:pPr marL="0" indent="0">
              <a:buNone/>
            </a:pPr>
            <a:r>
              <a:rPr lang="en-US" b="1"/>
              <a:t>Penetration testing</a:t>
            </a:r>
            <a:r>
              <a:rPr lang="en-US"/>
              <a:t> will be complete by the end of June 2023.  We are partnering with Rubin Brown to perform these tests.</a:t>
            </a:r>
            <a:endParaRPr lang="en-US" b="1"/>
          </a:p>
          <a:p>
            <a:pPr marL="0" indent="0">
              <a:buNone/>
            </a:pPr>
            <a:r>
              <a:rPr lang="en-US" b="1"/>
              <a:t>InfoSec Program Review</a:t>
            </a:r>
            <a:r>
              <a:rPr lang="en-US"/>
              <a:t> – Partnering with the </a:t>
            </a:r>
            <a:r>
              <a:rPr lang="en-US" err="1"/>
              <a:t>Eminere</a:t>
            </a:r>
            <a:r>
              <a:rPr lang="en-US"/>
              <a:t> Group to identify/illustrate progress, resolution, outstanding issues as a follow up to their 2021 report.</a:t>
            </a:r>
          </a:p>
          <a:p>
            <a:pPr marL="0" indent="0">
              <a:buNone/>
            </a:pPr>
            <a:r>
              <a:rPr lang="en-US" b="1"/>
              <a:t>Security Operations Center</a:t>
            </a:r>
            <a:r>
              <a:rPr lang="en-US"/>
              <a:t> continues to process record numbers of tickets.  We continue to monitor workload to insure appropriate responsiveness and corresponding staffing levels.</a:t>
            </a:r>
          </a:p>
          <a:p>
            <a:endParaRPr lang="en-US"/>
          </a:p>
        </p:txBody>
      </p:sp>
      <p:sp>
        <p:nvSpPr>
          <p:cNvPr id="4" name="Slide Number Placeholder 3">
            <a:extLst>
              <a:ext uri="{FF2B5EF4-FFF2-40B4-BE49-F238E27FC236}">
                <a16:creationId xmlns:a16="http://schemas.microsoft.com/office/drawing/2014/main" id="{A365B2BD-7059-7026-58D0-503F392E3DFD}"/>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252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13EA1-A8B6-A139-9D33-69160E16DE0D}"/>
              </a:ext>
            </a:extLst>
          </p:cNvPr>
          <p:cNvSpPr>
            <a:spLocks noGrp="1"/>
          </p:cNvSpPr>
          <p:nvPr>
            <p:ph type="title"/>
          </p:nvPr>
        </p:nvSpPr>
        <p:spPr/>
        <p:txBody>
          <a:bodyPr/>
          <a:lstStyle/>
          <a:p>
            <a:r>
              <a:rPr lang="en-US"/>
              <a:t>IT Update</a:t>
            </a:r>
            <a:br>
              <a:rPr lang="en-US"/>
            </a:br>
            <a:r>
              <a:rPr lang="en-US"/>
              <a:t>Governance &amp; Leadership</a:t>
            </a:r>
          </a:p>
        </p:txBody>
      </p:sp>
      <p:sp>
        <p:nvSpPr>
          <p:cNvPr id="3" name="Content Placeholder 2">
            <a:extLst>
              <a:ext uri="{FF2B5EF4-FFF2-40B4-BE49-F238E27FC236}">
                <a16:creationId xmlns:a16="http://schemas.microsoft.com/office/drawing/2014/main" id="{69E8B3A4-F476-2A60-5CE9-74966EAC9628}"/>
              </a:ext>
            </a:extLst>
          </p:cNvPr>
          <p:cNvSpPr>
            <a:spLocks noGrp="1"/>
          </p:cNvSpPr>
          <p:nvPr>
            <p:ph idx="1"/>
          </p:nvPr>
        </p:nvSpPr>
        <p:spPr/>
        <p:txBody>
          <a:bodyPr>
            <a:normAutofit fontScale="92500" lnSpcReduction="20000"/>
          </a:bodyPr>
          <a:lstStyle/>
          <a:p>
            <a:pPr marL="0" indent="0">
              <a:buNone/>
            </a:pPr>
            <a:r>
              <a:rPr lang="en-US" b="1"/>
              <a:t>IT Governance</a:t>
            </a:r>
          </a:p>
          <a:p>
            <a:pPr marL="0" indent="0">
              <a:buNone/>
            </a:pPr>
            <a:r>
              <a:rPr lang="en-US"/>
              <a:t>The MU Information Technology Committee call to service has been answered and membership has been established. Communications to committee members will begin within the next month.</a:t>
            </a:r>
          </a:p>
          <a:p>
            <a:pPr marL="0" indent="0">
              <a:buNone/>
            </a:pPr>
            <a:endParaRPr lang="en-US"/>
          </a:p>
          <a:p>
            <a:pPr marL="0" indent="0">
              <a:buNone/>
            </a:pPr>
            <a:r>
              <a:rPr lang="en-US" b="1"/>
              <a:t>UM System IT Leadership</a:t>
            </a:r>
          </a:p>
          <a:p>
            <a:pPr marL="0" indent="0">
              <a:buNone/>
            </a:pPr>
            <a:r>
              <a:rPr lang="en-US"/>
              <a:t>All University CIO roles are now filled, and reporting lines to the VP for IT have been further solidified.  The CIO team is working together on identifying strategy and direction regarding shared services, collaborations, etc.</a:t>
            </a:r>
          </a:p>
          <a:p>
            <a:pPr lvl="1"/>
            <a:r>
              <a:rPr lang="en-US"/>
              <a:t>David </a:t>
            </a:r>
            <a:r>
              <a:rPr lang="en-US" err="1"/>
              <a:t>Gerstenecker</a:t>
            </a:r>
            <a:r>
              <a:rPr lang="en-US"/>
              <a:t> is the new UMSL CIO and Executive Director effective 3/18/2024</a:t>
            </a:r>
          </a:p>
          <a:p>
            <a:pPr lvl="1"/>
            <a:r>
              <a:rPr lang="en-US"/>
              <a:t>Barry Robbins is the new CIO for Missouri S&amp;T, effective 5/1/2024.</a:t>
            </a:r>
          </a:p>
          <a:p>
            <a:pPr lvl="1"/>
            <a:endParaRPr lang="en-US"/>
          </a:p>
        </p:txBody>
      </p:sp>
      <p:sp>
        <p:nvSpPr>
          <p:cNvPr id="4" name="Slide Number Placeholder 3">
            <a:extLst>
              <a:ext uri="{FF2B5EF4-FFF2-40B4-BE49-F238E27FC236}">
                <a16:creationId xmlns:a16="http://schemas.microsoft.com/office/drawing/2014/main" id="{B9C4DEB5-F26B-066F-5ACC-14872F5BD51C}"/>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313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F0765-7FC5-707A-9AA0-4C3A62E86972}"/>
              </a:ext>
            </a:extLst>
          </p:cNvPr>
          <p:cNvSpPr>
            <a:spLocks noGrp="1"/>
          </p:cNvSpPr>
          <p:nvPr>
            <p:ph type="title"/>
          </p:nvPr>
        </p:nvSpPr>
        <p:spPr/>
        <p:txBody>
          <a:bodyPr/>
          <a:lstStyle/>
          <a:p>
            <a:r>
              <a:rPr lang="en-US"/>
              <a:t>IT Update</a:t>
            </a:r>
            <a:br>
              <a:rPr lang="en-US"/>
            </a:br>
            <a:r>
              <a:rPr lang="en-US"/>
              <a:t>Network &amp; Infrastructure</a:t>
            </a:r>
          </a:p>
        </p:txBody>
      </p:sp>
      <p:sp>
        <p:nvSpPr>
          <p:cNvPr id="3" name="Content Placeholder 2">
            <a:extLst>
              <a:ext uri="{FF2B5EF4-FFF2-40B4-BE49-F238E27FC236}">
                <a16:creationId xmlns:a16="http://schemas.microsoft.com/office/drawing/2014/main" id="{A2BBF673-5F11-2ABD-6A19-D2EF220D43A6}"/>
              </a:ext>
            </a:extLst>
          </p:cNvPr>
          <p:cNvSpPr>
            <a:spLocks noGrp="1"/>
          </p:cNvSpPr>
          <p:nvPr>
            <p:ph idx="1"/>
          </p:nvPr>
        </p:nvSpPr>
        <p:spPr/>
        <p:txBody>
          <a:bodyPr/>
          <a:lstStyle/>
          <a:p>
            <a:pPr marL="0" indent="0">
              <a:buNone/>
            </a:pPr>
            <a:r>
              <a:rPr lang="en-US" b="1"/>
              <a:t>Network Modernization Project update</a:t>
            </a:r>
          </a:p>
          <a:p>
            <a:pPr marL="457200" lvl="1" indent="0">
              <a:buNone/>
            </a:pPr>
            <a:r>
              <a:rPr lang="en-US"/>
              <a:t>10/150 buildings complete.  Ben Canlas was recently interviewed by EdTech magazine for this effort, specifically around the rollout of WiFi 6E as part of the project.</a:t>
            </a:r>
          </a:p>
          <a:p>
            <a:pPr marL="0" indent="0">
              <a:buNone/>
            </a:pPr>
            <a:endParaRPr lang="en-US" b="1"/>
          </a:p>
          <a:p>
            <a:pPr marL="0" indent="0">
              <a:buNone/>
            </a:pPr>
            <a:r>
              <a:rPr lang="en-US" b="1"/>
              <a:t>Arculus CUI Environment </a:t>
            </a:r>
          </a:p>
          <a:p>
            <a:pPr marL="457200" lvl="1" indent="0">
              <a:buNone/>
            </a:pPr>
            <a:r>
              <a:rPr lang="en-US"/>
              <a:t>Working with SecureStrux on gap analysis of environment to prepare for certification to occur in late 2024/early 2025.  This will allow IT to provide a CMMC Level 2 certified environment as required by certain regulated grant-funded research.</a:t>
            </a:r>
          </a:p>
          <a:p>
            <a:pPr lvl="1"/>
            <a:endParaRPr lang="en-US"/>
          </a:p>
        </p:txBody>
      </p:sp>
      <p:sp>
        <p:nvSpPr>
          <p:cNvPr id="4" name="Slide Number Placeholder 3">
            <a:extLst>
              <a:ext uri="{FF2B5EF4-FFF2-40B4-BE49-F238E27FC236}">
                <a16:creationId xmlns:a16="http://schemas.microsoft.com/office/drawing/2014/main" id="{771BAAFF-E870-9F4B-3B66-7A7F2B0BABE6}"/>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853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0878F-D6C1-3875-E439-2991C03EA6E7}"/>
              </a:ext>
            </a:extLst>
          </p:cNvPr>
          <p:cNvSpPr>
            <a:spLocks noGrp="1"/>
          </p:cNvSpPr>
          <p:nvPr>
            <p:ph type="title"/>
          </p:nvPr>
        </p:nvSpPr>
        <p:spPr/>
        <p:txBody>
          <a:bodyPr/>
          <a:lstStyle/>
          <a:p>
            <a:r>
              <a:rPr lang="en-US"/>
              <a:t>IT Update</a:t>
            </a:r>
            <a:br>
              <a:rPr lang="en-US"/>
            </a:br>
            <a:r>
              <a:rPr lang="en-US"/>
              <a:t>Enterprise Applications</a:t>
            </a:r>
          </a:p>
        </p:txBody>
      </p:sp>
      <p:sp>
        <p:nvSpPr>
          <p:cNvPr id="3" name="Content Placeholder 2">
            <a:extLst>
              <a:ext uri="{FF2B5EF4-FFF2-40B4-BE49-F238E27FC236}">
                <a16:creationId xmlns:a16="http://schemas.microsoft.com/office/drawing/2014/main" id="{95A04613-D531-A712-8A0F-AFB7C835B930}"/>
              </a:ext>
            </a:extLst>
          </p:cNvPr>
          <p:cNvSpPr>
            <a:spLocks noGrp="1"/>
          </p:cNvSpPr>
          <p:nvPr>
            <p:ph idx="1"/>
          </p:nvPr>
        </p:nvSpPr>
        <p:spPr/>
        <p:txBody>
          <a:bodyPr/>
          <a:lstStyle/>
          <a:p>
            <a:pPr marL="0" indent="0">
              <a:buNone/>
            </a:pPr>
            <a:r>
              <a:rPr lang="en-US" b="1"/>
              <a:t>Advancement</a:t>
            </a:r>
            <a:r>
              <a:rPr lang="en-US"/>
              <a:t> – assisting with issues relating to the Ellucian advancement software in use at all four Universities.  Issues relate to software functionality, reporting, and data.</a:t>
            </a:r>
          </a:p>
          <a:p>
            <a:pPr marL="0" indent="0">
              <a:buNone/>
            </a:pPr>
            <a:endParaRPr lang="en-US"/>
          </a:p>
          <a:p>
            <a:pPr marL="0" indent="0">
              <a:buNone/>
            </a:pPr>
            <a:r>
              <a:rPr lang="en-US" b="1"/>
              <a:t>IT Service Management</a:t>
            </a:r>
            <a:r>
              <a:rPr lang="en-US"/>
              <a:t> – The TeamDynamix implementation continues.  We are currently working with stakeholders across UM System, including UM HR, campus IT, and core student-serving offices to establish their service catalogs.</a:t>
            </a:r>
          </a:p>
          <a:p>
            <a:pPr lvl="1"/>
            <a:endParaRPr lang="en-US"/>
          </a:p>
        </p:txBody>
      </p:sp>
      <p:sp>
        <p:nvSpPr>
          <p:cNvPr id="4" name="Slide Number Placeholder 3">
            <a:extLst>
              <a:ext uri="{FF2B5EF4-FFF2-40B4-BE49-F238E27FC236}">
                <a16:creationId xmlns:a16="http://schemas.microsoft.com/office/drawing/2014/main" id="{4676B09C-3228-F891-C2F2-207BFF17E91A}"/>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539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7E064-D074-BF6C-799E-EC540597856E}"/>
            </a:ext>
          </a:extLst>
        </p:cNvPr>
        <p:cNvGrpSpPr/>
        <p:nvPr/>
      </p:nvGrpSpPr>
      <p:grpSpPr>
        <a:xfrm>
          <a:off x="0" y="0"/>
          <a:ext cx="0" cy="0"/>
          <a:chOff x="0" y="0"/>
          <a:chExt cx="0" cy="0"/>
        </a:xfrm>
      </p:grpSpPr>
      <p:sp>
        <p:nvSpPr>
          <p:cNvPr id="14" name="Rectangle 13" descr="From left to right, Ifeolu David, Austin Lawrence, Duke Cruz, Rowena Woode and Carlos Rivera.">
            <a:extLst>
              <a:ext uri="{FF2B5EF4-FFF2-40B4-BE49-F238E27FC236}">
                <a16:creationId xmlns:a16="http://schemas.microsoft.com/office/drawing/2014/main" id="{2C740C47-10EE-52F1-7E9B-1E5112A4820E}"/>
              </a:ext>
            </a:extLst>
          </p:cNvPr>
          <p:cNvSpPr/>
          <p:nvPr/>
        </p:nvSpPr>
        <p:spPr>
          <a:xfrm>
            <a:off x="386986" y="1285239"/>
            <a:ext cx="11806043" cy="5576701"/>
          </a:xfrm>
          <a:prstGeom prst="rect">
            <a:avLst/>
          </a:prstGeom>
          <a:solidFill>
            <a:srgbClr val="981E3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BBAFA08-5F63-722A-5A37-199BB7F14E6D}"/>
              </a:ext>
            </a:extLst>
          </p:cNvPr>
          <p:cNvSpPr txBox="1"/>
          <p:nvPr/>
        </p:nvSpPr>
        <p:spPr>
          <a:xfrm>
            <a:off x="3102959" y="2738405"/>
            <a:ext cx="884042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Calibri"/>
                <a:cs typeface="Calibri"/>
              </a:rPr>
              <a:t>PI:</a:t>
            </a:r>
            <a:r>
              <a:rPr lang="en-US" sz="2400">
                <a:latin typeface="Calibri"/>
                <a:cs typeface="Calibri"/>
              </a:rPr>
              <a:t> Dr. Sonya </a:t>
            </a:r>
            <a:r>
              <a:rPr lang="en-US" sz="2400" err="1">
                <a:latin typeface="Calibri"/>
                <a:cs typeface="Calibri"/>
              </a:rPr>
              <a:t>Bahar</a:t>
            </a:r>
            <a:r>
              <a:rPr lang="en-US" sz="2400">
                <a:ea typeface="+mn-lt"/>
                <a:cs typeface="+mn-lt"/>
              </a:rPr>
              <a:t>, </a:t>
            </a:r>
            <a:r>
              <a:rPr lang="en-US" sz="2400" i="1">
                <a:ea typeface="+mn-lt"/>
                <a:cs typeface="+mn-lt"/>
              </a:rPr>
              <a:t>Professor of Physics and Astronomy</a:t>
            </a:r>
            <a:endParaRPr lang="en-US" sz="2400" i="1">
              <a:latin typeface="Calibri"/>
              <a:cs typeface="Calibri"/>
            </a:endParaRPr>
          </a:p>
          <a:p>
            <a:r>
              <a:rPr lang="en-US" sz="2400" b="1">
                <a:latin typeface="Calibri"/>
                <a:cs typeface="Calibri"/>
              </a:rPr>
              <a:t>$2M</a:t>
            </a:r>
            <a:endParaRPr lang="en-US" sz="2400" b="1">
              <a:latin typeface="Calibri"/>
              <a:ea typeface="Calibri"/>
              <a:cs typeface="Calibri"/>
            </a:endParaRPr>
          </a:p>
          <a:p>
            <a:r>
              <a:rPr lang="en-US" sz="2400" b="1">
                <a:latin typeface="Calibri"/>
                <a:cs typeface="Calibri"/>
              </a:rPr>
              <a:t>Sponsor:</a:t>
            </a:r>
            <a:r>
              <a:rPr lang="en-US" sz="2400">
                <a:latin typeface="Calibri"/>
                <a:cs typeface="Calibri"/>
              </a:rPr>
              <a:t> </a:t>
            </a:r>
            <a:r>
              <a:rPr lang="en-US" sz="2400">
                <a:ea typeface="+mn-lt"/>
                <a:cs typeface="+mn-lt"/>
              </a:rPr>
              <a:t>The Ohio State University; National Geospatial-Intelligence Agency (NGA)</a:t>
            </a:r>
          </a:p>
          <a:p>
            <a:endParaRPr lang="en-US" sz="2400">
              <a:ea typeface="Calibri"/>
              <a:cs typeface="Calibri"/>
            </a:endParaRPr>
          </a:p>
          <a:p>
            <a:r>
              <a:rPr lang="en-US" sz="2400">
                <a:ea typeface="Calibri"/>
                <a:cs typeface="Calibri"/>
              </a:rPr>
              <a:t>This project will be used to perform innovative research and training in support of NGA Office of Geomatics.</a:t>
            </a:r>
          </a:p>
          <a:p>
            <a:endParaRPr lang="en-US" sz="2400">
              <a:ea typeface="Calibri"/>
              <a:cs typeface="Calibri"/>
            </a:endParaRPr>
          </a:p>
          <a:p>
            <a:r>
              <a:rPr lang="en-US" sz="2400" i="1">
                <a:solidFill>
                  <a:srgbClr val="0432FF"/>
                </a:solidFill>
                <a:ea typeface="Calibri"/>
                <a:cs typeface="Calibri"/>
              </a:rPr>
              <a:t>Geomatics is the collection, analysis, and interpretation of data relating to the earth’s surface.</a:t>
            </a:r>
            <a:endParaRPr lang="en-US" sz="2400">
              <a:ea typeface="Calibri"/>
              <a:cs typeface="Calibri"/>
            </a:endParaRPr>
          </a:p>
        </p:txBody>
      </p:sp>
      <p:sp>
        <p:nvSpPr>
          <p:cNvPr id="3" name="TextBox 2">
            <a:extLst>
              <a:ext uri="{FF2B5EF4-FFF2-40B4-BE49-F238E27FC236}">
                <a16:creationId xmlns:a16="http://schemas.microsoft.com/office/drawing/2014/main" id="{49F21593-7FB7-7DB4-DD2A-9055EE8FA201}"/>
              </a:ext>
            </a:extLst>
          </p:cNvPr>
          <p:cNvSpPr txBox="1"/>
          <p:nvPr/>
        </p:nvSpPr>
        <p:spPr>
          <a:xfrm>
            <a:off x="-1859" y="337324"/>
            <a:ext cx="1219571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latin typeface="Arial Black"/>
                <a:cs typeface="Arial"/>
              </a:rPr>
              <a:t>UMSL Major Grant</a:t>
            </a:r>
            <a:endParaRPr lang="en-US" sz="4000">
              <a:latin typeface="Arial Black"/>
            </a:endParaRPr>
          </a:p>
        </p:txBody>
      </p:sp>
      <p:sp>
        <p:nvSpPr>
          <p:cNvPr id="4" name="Slide Number Placeholder 3">
            <a:extLst>
              <a:ext uri="{FF2B5EF4-FFF2-40B4-BE49-F238E27FC236}">
                <a16:creationId xmlns:a16="http://schemas.microsoft.com/office/drawing/2014/main" id="{3D9014F5-5C18-7582-7D6B-671F65416F56}"/>
              </a:ext>
            </a:extLst>
          </p:cNvPr>
          <p:cNvSpPr>
            <a:spLocks noGrp="1"/>
          </p:cNvSpPr>
          <p:nvPr>
            <p:ph type="sldNum" sz="quarter" idx="12"/>
          </p:nvPr>
        </p:nvSpPr>
        <p:spPr>
          <a:xfrm>
            <a:off x="9448800" y="6489700"/>
            <a:ext cx="2743200" cy="365125"/>
          </a:xfrm>
        </p:spPr>
        <p:txBody>
          <a:bodyPr/>
          <a:lstStyle/>
          <a:p>
            <a:fld id="{C6C19187-0210-4CC7-AE51-7FFB2AB55339}" type="slidenum">
              <a:rPr lang="en-US" smtClean="0"/>
              <a:t>34</a:t>
            </a:fld>
            <a:endParaRPr lang="en-US"/>
          </a:p>
        </p:txBody>
      </p:sp>
      <p:sp>
        <p:nvSpPr>
          <p:cNvPr id="10" name="TextBox 9">
            <a:extLst>
              <a:ext uri="{FF2B5EF4-FFF2-40B4-BE49-F238E27FC236}">
                <a16:creationId xmlns:a16="http://schemas.microsoft.com/office/drawing/2014/main" id="{587FEC8B-C17A-4A59-2F08-0A190CF84886}"/>
              </a:ext>
            </a:extLst>
          </p:cNvPr>
          <p:cNvSpPr txBox="1"/>
          <p:nvPr/>
        </p:nvSpPr>
        <p:spPr>
          <a:xfrm>
            <a:off x="3104550" y="1445043"/>
            <a:ext cx="883985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Calibri"/>
                <a:cs typeface="Calibri"/>
              </a:rPr>
              <a:t>Geoscience and Artificial Intelligence Application (GAIA) Laboratory</a:t>
            </a:r>
            <a:endParaRPr lang="en-US"/>
          </a:p>
        </p:txBody>
      </p:sp>
      <p:sp>
        <p:nvSpPr>
          <p:cNvPr id="11" name="Rectangle 10" descr="From left to right, Ifeolu David, Austin Lawrence, Duke Cruz, Rowena Woode and Carlos Rivera.">
            <a:extLst>
              <a:ext uri="{FF2B5EF4-FFF2-40B4-BE49-F238E27FC236}">
                <a16:creationId xmlns:a16="http://schemas.microsoft.com/office/drawing/2014/main" id="{608C452C-4B11-C6F1-00A8-4FC5C0D97DB5}"/>
              </a:ext>
            </a:extLst>
          </p:cNvPr>
          <p:cNvSpPr/>
          <p:nvPr/>
        </p:nvSpPr>
        <p:spPr>
          <a:xfrm>
            <a:off x="-13798" y="1283872"/>
            <a:ext cx="2728802" cy="1827724"/>
          </a:xfrm>
          <a:prstGeom prst="rect">
            <a:avLst/>
          </a:prstGeom>
          <a:solidFill>
            <a:srgbClr val="DDB4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pic>
        <p:nvPicPr>
          <p:cNvPr id="5" name="Picture 4" descr="A red and black logo&#10;&#10;Description automatically generated">
            <a:extLst>
              <a:ext uri="{FF2B5EF4-FFF2-40B4-BE49-F238E27FC236}">
                <a16:creationId xmlns:a16="http://schemas.microsoft.com/office/drawing/2014/main" id="{3EEFC5FC-745A-DF9A-600C-CC3AB14CED9A}"/>
              </a:ext>
            </a:extLst>
          </p:cNvPr>
          <p:cNvPicPr>
            <a:picLocks noChangeAspect="1"/>
          </p:cNvPicPr>
          <p:nvPr/>
        </p:nvPicPr>
        <p:blipFill>
          <a:blip r:embed="rId4"/>
          <a:stretch>
            <a:fillRect/>
          </a:stretch>
        </p:blipFill>
        <p:spPr>
          <a:xfrm>
            <a:off x="211768" y="1549116"/>
            <a:ext cx="2269560" cy="1285875"/>
          </a:xfrm>
          <a:prstGeom prst="rect">
            <a:avLst/>
          </a:prstGeom>
        </p:spPr>
      </p:pic>
      <p:pic>
        <p:nvPicPr>
          <p:cNvPr id="8" name="Picture 7" descr="A person taking a selfie&#10;&#10;Description automatically generated">
            <a:extLst>
              <a:ext uri="{FF2B5EF4-FFF2-40B4-BE49-F238E27FC236}">
                <a16:creationId xmlns:a16="http://schemas.microsoft.com/office/drawing/2014/main" id="{9CF018F1-F97C-1A17-90F9-776E43956A94}"/>
              </a:ext>
            </a:extLst>
          </p:cNvPr>
          <p:cNvPicPr>
            <a:picLocks noChangeAspect="1"/>
          </p:cNvPicPr>
          <p:nvPr/>
        </p:nvPicPr>
        <p:blipFill rotWithShape="1">
          <a:blip r:embed="rId5"/>
          <a:srcRect l="13059" r="13003" b="329"/>
          <a:stretch/>
        </p:blipFill>
        <p:spPr>
          <a:xfrm>
            <a:off x="-22964" y="3109586"/>
            <a:ext cx="2724410" cy="3737138"/>
          </a:xfrm>
          <a:prstGeom prst="rect">
            <a:avLst/>
          </a:prstGeom>
        </p:spPr>
      </p:pic>
    </p:spTree>
    <p:extLst>
      <p:ext uri="{BB962C8B-B14F-4D97-AF65-F5344CB8AC3E}">
        <p14:creationId xmlns:p14="http://schemas.microsoft.com/office/powerpoint/2010/main" val="2817927090"/>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7E064-D074-BF6C-799E-EC540597856E}"/>
            </a:ext>
          </a:extLst>
        </p:cNvPr>
        <p:cNvGrpSpPr/>
        <p:nvPr/>
      </p:nvGrpSpPr>
      <p:grpSpPr>
        <a:xfrm>
          <a:off x="0" y="0"/>
          <a:ext cx="0" cy="0"/>
          <a:chOff x="0" y="0"/>
          <a:chExt cx="0" cy="0"/>
        </a:xfrm>
      </p:grpSpPr>
      <p:sp>
        <p:nvSpPr>
          <p:cNvPr id="8" name="Rectangle 7" descr="From left to right, Ifeolu David, Austin Lawrence, Duke Cruz, Rowena Woode and Carlos Rivera.">
            <a:extLst>
              <a:ext uri="{FF2B5EF4-FFF2-40B4-BE49-F238E27FC236}">
                <a16:creationId xmlns:a16="http://schemas.microsoft.com/office/drawing/2014/main" id="{B7A81F5D-C25F-DAB3-F861-DC626204F94B}"/>
              </a:ext>
            </a:extLst>
          </p:cNvPr>
          <p:cNvSpPr/>
          <p:nvPr/>
        </p:nvSpPr>
        <p:spPr>
          <a:xfrm>
            <a:off x="214178" y="1301887"/>
            <a:ext cx="11980105" cy="5554573"/>
          </a:xfrm>
          <a:prstGeom prst="rect">
            <a:avLst/>
          </a:prstGeom>
          <a:solidFill>
            <a:srgbClr val="0066CC">
              <a:alpha val="1210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BBAFA08-5F63-722A-5A37-199BB7F14E6D}"/>
              </a:ext>
            </a:extLst>
          </p:cNvPr>
          <p:cNvSpPr txBox="1"/>
          <p:nvPr/>
        </p:nvSpPr>
        <p:spPr>
          <a:xfrm>
            <a:off x="3072583" y="2195787"/>
            <a:ext cx="8889268"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Calibri"/>
                <a:ea typeface="Calibri"/>
                <a:cs typeface="Calibri"/>
              </a:rPr>
              <a:t>PI:</a:t>
            </a:r>
            <a:r>
              <a:rPr lang="en-US" sz="2000">
                <a:latin typeface="Calibri"/>
                <a:ea typeface="Calibri"/>
                <a:cs typeface="Calibri"/>
              </a:rPr>
              <a:t> Dr. Stephan Young, </a:t>
            </a:r>
            <a:r>
              <a:rPr lang="en-US" sz="2000" i="1">
                <a:latin typeface="Calibri"/>
                <a:ea typeface="Calibri"/>
                <a:cs typeface="Calibri"/>
              </a:rPr>
              <a:t>Missouri Institute for Defense and Energy</a:t>
            </a:r>
          </a:p>
          <a:p>
            <a:r>
              <a:rPr lang="en-US" sz="2000" b="1">
                <a:latin typeface="Calibri"/>
                <a:ea typeface="Calibri"/>
                <a:cs typeface="Calibri"/>
              </a:rPr>
              <a:t>CI: </a:t>
            </a:r>
          </a:p>
          <a:p>
            <a:pPr marL="342900" indent="-342900">
              <a:buFont typeface="Arial" panose="020B0604020202020204" pitchFamily="34" charset="0"/>
              <a:buChar char="•"/>
            </a:pPr>
            <a:r>
              <a:rPr lang="en-US" sz="2000">
                <a:latin typeface="Calibri"/>
                <a:ea typeface="Calibri"/>
                <a:cs typeface="Calibri"/>
              </a:rPr>
              <a:t>Dr. Travis Fields, </a:t>
            </a:r>
            <a:r>
              <a:rPr lang="en-US" sz="2000" i="1">
                <a:latin typeface="Calibri"/>
                <a:ea typeface="Calibri"/>
                <a:cs typeface="Calibri"/>
              </a:rPr>
              <a:t>Science and Engineering</a:t>
            </a:r>
            <a:r>
              <a:rPr lang="en-US" sz="2000">
                <a:latin typeface="Calibri"/>
                <a:ea typeface="Calibri"/>
                <a:cs typeface="Calibri"/>
              </a:rPr>
              <a:t>; </a:t>
            </a:r>
          </a:p>
          <a:p>
            <a:pPr marL="342900" indent="-342900">
              <a:buFont typeface="Arial" panose="020B0604020202020204" pitchFamily="34" charset="0"/>
              <a:buChar char="•"/>
            </a:pPr>
            <a:r>
              <a:rPr lang="en-US" sz="2000">
                <a:latin typeface="Calibri"/>
                <a:ea typeface="Calibri"/>
                <a:cs typeface="Calibri"/>
              </a:rPr>
              <a:t>Dr. Ahmed Hassan, </a:t>
            </a:r>
            <a:r>
              <a:rPr lang="en-US" sz="2000" i="1">
                <a:latin typeface="Calibri"/>
                <a:ea typeface="Calibri"/>
                <a:cs typeface="Calibri"/>
              </a:rPr>
              <a:t>Multidisciplinary Multiscale Electromagnetics Lab</a:t>
            </a:r>
            <a:r>
              <a:rPr lang="en-US" sz="2000">
                <a:latin typeface="Calibri"/>
                <a:ea typeface="Calibri"/>
                <a:cs typeface="Calibri"/>
              </a:rPr>
              <a:t>; </a:t>
            </a:r>
          </a:p>
          <a:p>
            <a:pPr marL="342900" indent="-342900">
              <a:buFont typeface="Arial" panose="020B0604020202020204" pitchFamily="34" charset="0"/>
              <a:buChar char="•"/>
            </a:pPr>
            <a:r>
              <a:rPr lang="en-US" sz="2000">
                <a:latin typeface="Calibri"/>
                <a:ea typeface="Calibri"/>
                <a:cs typeface="Calibri"/>
              </a:rPr>
              <a:t>Dr. Ganesh Thiagarajan, </a:t>
            </a:r>
            <a:r>
              <a:rPr lang="en-US" sz="2000" i="1">
                <a:latin typeface="Calibri"/>
                <a:ea typeface="Calibri"/>
                <a:cs typeface="Calibri"/>
              </a:rPr>
              <a:t>Science and Engineering</a:t>
            </a:r>
            <a:r>
              <a:rPr lang="en-US" sz="2000">
                <a:latin typeface="Calibri"/>
                <a:ea typeface="Calibri"/>
                <a:cs typeface="Calibri"/>
              </a:rPr>
              <a:t>; </a:t>
            </a:r>
          </a:p>
          <a:p>
            <a:pPr marL="342900" indent="-342900">
              <a:buFont typeface="Arial" panose="020B0604020202020204" pitchFamily="34" charset="0"/>
              <a:buChar char="•"/>
            </a:pPr>
            <a:r>
              <a:rPr lang="en-US" sz="2000">
                <a:latin typeface="Calibri"/>
                <a:ea typeface="Calibri"/>
                <a:cs typeface="Calibri"/>
              </a:rPr>
              <a:t>Dr. Catherine Johnson, </a:t>
            </a:r>
            <a:r>
              <a:rPr lang="en-US" sz="2000" i="1">
                <a:latin typeface="Calibri"/>
                <a:ea typeface="Calibri"/>
                <a:cs typeface="Calibri"/>
              </a:rPr>
              <a:t>Robert H. </a:t>
            </a:r>
            <a:r>
              <a:rPr lang="en-US" sz="2000" i="1" err="1">
                <a:latin typeface="Calibri"/>
                <a:ea typeface="Calibri"/>
                <a:cs typeface="Calibri"/>
              </a:rPr>
              <a:t>Quenon</a:t>
            </a:r>
            <a:r>
              <a:rPr lang="en-US" sz="2000" i="1">
                <a:latin typeface="Calibri"/>
                <a:ea typeface="Calibri"/>
                <a:cs typeface="Calibri"/>
              </a:rPr>
              <a:t> Associate Professor of Mining &amp; Explosives Engineering, Missouri S&amp;T</a:t>
            </a:r>
          </a:p>
          <a:p>
            <a:r>
              <a:rPr lang="en-US" sz="2000" b="1">
                <a:latin typeface="Calibri"/>
                <a:ea typeface="Calibri"/>
                <a:cs typeface="Calibri"/>
              </a:rPr>
              <a:t>$1.9M</a:t>
            </a:r>
          </a:p>
          <a:p>
            <a:r>
              <a:rPr lang="en-US" sz="2000" b="1">
                <a:latin typeface="Calibri"/>
                <a:ea typeface="Calibri"/>
                <a:cs typeface="Calibri"/>
              </a:rPr>
              <a:t>Sponsor:</a:t>
            </a:r>
            <a:r>
              <a:rPr lang="en-US" sz="2000">
                <a:latin typeface="Calibri"/>
                <a:ea typeface="Calibri"/>
                <a:cs typeface="Calibri"/>
              </a:rPr>
              <a:t> </a:t>
            </a:r>
            <a:r>
              <a:rPr lang="en-US" sz="2000">
                <a:latin typeface="Calibri"/>
                <a:ea typeface="+mn-lt"/>
                <a:cs typeface="Calibri"/>
              </a:rPr>
              <a:t>Army Research Office</a:t>
            </a:r>
          </a:p>
          <a:p>
            <a:endParaRPr lang="en-US" sz="2000">
              <a:latin typeface="Calibri" panose="020F0502020204030204" pitchFamily="34" charset="0"/>
              <a:ea typeface="Calibri"/>
              <a:cs typeface="Calibri" panose="020F0502020204030204" pitchFamily="34" charset="0"/>
            </a:endParaRPr>
          </a:p>
          <a:p>
            <a:r>
              <a:rPr lang="en-US" sz="2000"/>
              <a:t>The objective of this program is to measure the baseline response of current soldier protection measures and to design and demonstrate new materials that will improve protection from kinetic and non-kinetic forces of potential harm. </a:t>
            </a:r>
            <a:br>
              <a:rPr lang="en-US" sz="2000"/>
            </a:br>
            <a:endParaRPr lang="en-US" sz="2000">
              <a:solidFill>
                <a:srgbClr val="000000"/>
              </a:solidFill>
              <a:latin typeface="Calibri" panose="020F0502020204030204" pitchFamily="34" charset="0"/>
              <a:ea typeface="Calibri"/>
              <a:cs typeface="Calibri" panose="020F0502020204030204" pitchFamily="34" charset="0"/>
            </a:endParaRPr>
          </a:p>
          <a:p>
            <a:r>
              <a:rPr lang="en-US" sz="2000" i="1">
                <a:solidFill>
                  <a:srgbClr val="0432FF"/>
                </a:solidFill>
                <a:latin typeface="Calibri"/>
                <a:ea typeface="Calibri"/>
                <a:cs typeface="Calibri"/>
              </a:rPr>
              <a:t>Current protective systems are modular to tailor to specific mission needs</a:t>
            </a:r>
            <a:endParaRPr lang="en-US" sz="2000" i="1">
              <a:solidFill>
                <a:srgbClr val="0432FF"/>
              </a:solidFill>
              <a:latin typeface="Calibri" panose="020F0502020204030204" pitchFamily="34" charset="0"/>
              <a:ea typeface="Calibri"/>
              <a:cs typeface="Calibri" panose="020F0502020204030204" pitchFamily="34" charset="0"/>
            </a:endParaRPr>
          </a:p>
        </p:txBody>
      </p:sp>
      <p:sp>
        <p:nvSpPr>
          <p:cNvPr id="3" name="TextBox 2">
            <a:extLst>
              <a:ext uri="{FF2B5EF4-FFF2-40B4-BE49-F238E27FC236}">
                <a16:creationId xmlns:a16="http://schemas.microsoft.com/office/drawing/2014/main" id="{49F21593-7FB7-7DB4-DD2A-9055EE8FA201}"/>
              </a:ext>
            </a:extLst>
          </p:cNvPr>
          <p:cNvSpPr txBox="1"/>
          <p:nvPr/>
        </p:nvSpPr>
        <p:spPr>
          <a:xfrm>
            <a:off x="-1859" y="337324"/>
            <a:ext cx="1219571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latin typeface="Arial Black"/>
                <a:cs typeface="Arial"/>
              </a:rPr>
              <a:t>UMKC Major Grant</a:t>
            </a:r>
            <a:endParaRPr lang="en-US" sz="4000">
              <a:latin typeface="Arial Black"/>
            </a:endParaRPr>
          </a:p>
        </p:txBody>
      </p:sp>
      <p:sp>
        <p:nvSpPr>
          <p:cNvPr id="4" name="Slide Number Placeholder 3">
            <a:extLst>
              <a:ext uri="{FF2B5EF4-FFF2-40B4-BE49-F238E27FC236}">
                <a16:creationId xmlns:a16="http://schemas.microsoft.com/office/drawing/2014/main" id="{3D9014F5-5C18-7582-7D6B-671F65416F56}"/>
              </a:ext>
            </a:extLst>
          </p:cNvPr>
          <p:cNvSpPr>
            <a:spLocks noGrp="1"/>
          </p:cNvSpPr>
          <p:nvPr>
            <p:ph type="sldNum" sz="quarter" idx="12"/>
          </p:nvPr>
        </p:nvSpPr>
        <p:spPr>
          <a:xfrm>
            <a:off x="9448800" y="6489700"/>
            <a:ext cx="2743200" cy="365125"/>
          </a:xfrm>
        </p:spPr>
        <p:txBody>
          <a:bodyPr/>
          <a:lstStyle/>
          <a:p>
            <a:fld id="{C6C19187-0210-4CC7-AE51-7FFB2AB55339}" type="slidenum">
              <a:rPr lang="en-US" smtClean="0"/>
              <a:t>35</a:t>
            </a:fld>
            <a:endParaRPr lang="en-US"/>
          </a:p>
        </p:txBody>
      </p:sp>
      <p:sp>
        <p:nvSpPr>
          <p:cNvPr id="10" name="TextBox 9">
            <a:extLst>
              <a:ext uri="{FF2B5EF4-FFF2-40B4-BE49-F238E27FC236}">
                <a16:creationId xmlns:a16="http://schemas.microsoft.com/office/drawing/2014/main" id="{587FEC8B-C17A-4A59-2F08-0A190CF84886}"/>
              </a:ext>
            </a:extLst>
          </p:cNvPr>
          <p:cNvSpPr txBox="1"/>
          <p:nvPr/>
        </p:nvSpPr>
        <p:spPr>
          <a:xfrm>
            <a:off x="3035451" y="1297897"/>
            <a:ext cx="883985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Calibri"/>
                <a:cs typeface="Calibri"/>
              </a:rPr>
              <a:t>Comprehensive Human Anatomy Insult Mitigation for Agile Loadouts (</a:t>
            </a:r>
            <a:r>
              <a:rPr lang="en-US" sz="2800" b="1" err="1">
                <a:latin typeface="Calibri"/>
                <a:cs typeface="Calibri"/>
              </a:rPr>
              <a:t>CHAInMAIL</a:t>
            </a:r>
            <a:r>
              <a:rPr lang="en-US" sz="2800" b="1">
                <a:latin typeface="Calibri"/>
                <a:cs typeface="Calibri"/>
              </a:rPr>
              <a:t>)</a:t>
            </a:r>
            <a:endParaRPr lang="en-US"/>
          </a:p>
        </p:txBody>
      </p:sp>
      <p:pic>
        <p:nvPicPr>
          <p:cNvPr id="7" name="Picture 6" descr="From left to right, Ifeolu David, Austin Lawrence, Duke Cruz, Rowena Woode and Carlos Rivera.">
            <a:extLst>
              <a:ext uri="{FF2B5EF4-FFF2-40B4-BE49-F238E27FC236}">
                <a16:creationId xmlns:a16="http://schemas.microsoft.com/office/drawing/2014/main" id="{A35E9F08-537D-0F22-AC2E-769259614B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243" y="1540816"/>
            <a:ext cx="1636048" cy="1309942"/>
          </a:xfrm>
          <a:prstGeom prst="rect">
            <a:avLst/>
          </a:prstGeom>
        </p:spPr>
      </p:pic>
      <p:sp>
        <p:nvSpPr>
          <p:cNvPr id="11" name="Rectangle 10" descr="From left to right, Ifeolu David, Austin Lawrence, Duke Cruz, Rowena Woode and Carlos Rivera.">
            <a:extLst>
              <a:ext uri="{FF2B5EF4-FFF2-40B4-BE49-F238E27FC236}">
                <a16:creationId xmlns:a16="http://schemas.microsoft.com/office/drawing/2014/main" id="{8F2AE83F-06D9-8670-350D-DE1FE1BD1C20}"/>
              </a:ext>
            </a:extLst>
          </p:cNvPr>
          <p:cNvSpPr/>
          <p:nvPr/>
        </p:nvSpPr>
        <p:spPr>
          <a:xfrm>
            <a:off x="-3272" y="1297897"/>
            <a:ext cx="2730798" cy="1815147"/>
          </a:xfrm>
          <a:prstGeom prst="rect">
            <a:avLst/>
          </a:prstGeom>
          <a:solidFill>
            <a:srgbClr val="B0D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pic>
        <p:nvPicPr>
          <p:cNvPr id="17" name="Picture 16" descr="Logo&#10;&#10;Description automatically generated">
            <a:extLst>
              <a:ext uri="{FF2B5EF4-FFF2-40B4-BE49-F238E27FC236}">
                <a16:creationId xmlns:a16="http://schemas.microsoft.com/office/drawing/2014/main" id="{F17EA27F-AF99-59BC-6737-E712F2F8B538}"/>
              </a:ext>
            </a:extLst>
          </p:cNvPr>
          <p:cNvPicPr>
            <a:picLocks noChangeAspect="1"/>
          </p:cNvPicPr>
          <p:nvPr/>
        </p:nvPicPr>
        <p:blipFill>
          <a:blip r:embed="rId5"/>
          <a:stretch>
            <a:fillRect/>
          </a:stretch>
        </p:blipFill>
        <p:spPr>
          <a:xfrm>
            <a:off x="-20289" y="1303425"/>
            <a:ext cx="2733675" cy="1495425"/>
          </a:xfrm>
          <a:prstGeom prst="rect">
            <a:avLst/>
          </a:prstGeom>
        </p:spPr>
      </p:pic>
      <p:pic>
        <p:nvPicPr>
          <p:cNvPr id="5" name="Picture 4">
            <a:extLst>
              <a:ext uri="{FF2B5EF4-FFF2-40B4-BE49-F238E27FC236}">
                <a16:creationId xmlns:a16="http://schemas.microsoft.com/office/drawing/2014/main" id="{0E21A37D-BF6C-252A-011E-0020943396AE}"/>
              </a:ext>
            </a:extLst>
          </p:cNvPr>
          <p:cNvPicPr>
            <a:picLocks noChangeAspect="1"/>
          </p:cNvPicPr>
          <p:nvPr/>
        </p:nvPicPr>
        <p:blipFill rotWithShape="1">
          <a:blip r:embed="rId6"/>
          <a:srcRect t="4571" b="4571"/>
          <a:stretch/>
        </p:blipFill>
        <p:spPr>
          <a:xfrm>
            <a:off x="-15972" y="3112653"/>
            <a:ext cx="2743201" cy="3738624"/>
          </a:xfrm>
          <a:prstGeom prst="rect">
            <a:avLst/>
          </a:prstGeom>
        </p:spPr>
      </p:pic>
    </p:spTree>
    <p:extLst>
      <p:ext uri="{BB962C8B-B14F-4D97-AF65-F5344CB8AC3E}">
        <p14:creationId xmlns:p14="http://schemas.microsoft.com/office/powerpoint/2010/main" val="2727881070"/>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2056AE-272F-4B45-AD4C-A5599BC995B2}"/>
              </a:ext>
            </a:extLst>
          </p:cNvPr>
          <p:cNvSpPr>
            <a:spLocks noGrp="1"/>
          </p:cNvSpPr>
          <p:nvPr>
            <p:ph type="title"/>
          </p:nvPr>
        </p:nvSpPr>
        <p:spPr/>
        <p:txBody>
          <a:bodyPr/>
          <a:lstStyle/>
          <a:p>
            <a:r>
              <a:rPr lang="en-US">
                <a:latin typeface="Arial Black"/>
              </a:rPr>
              <a:t>GR Update</a:t>
            </a:r>
            <a:endParaRPr lang="en-US"/>
          </a:p>
        </p:txBody>
      </p:sp>
      <p:sp>
        <p:nvSpPr>
          <p:cNvPr id="5" name="Content Placeholder 4">
            <a:extLst>
              <a:ext uri="{FF2B5EF4-FFF2-40B4-BE49-F238E27FC236}">
                <a16:creationId xmlns:a16="http://schemas.microsoft.com/office/drawing/2014/main" id="{2829F49D-5A2B-4F9B-8810-EB9A400777B9}"/>
              </a:ext>
            </a:extLst>
          </p:cNvPr>
          <p:cNvSpPr>
            <a:spLocks noGrp="1"/>
          </p:cNvSpPr>
          <p:nvPr>
            <p:ph idx="1"/>
          </p:nvPr>
        </p:nvSpPr>
        <p:spPr>
          <a:xfrm>
            <a:off x="838200" y="1825625"/>
            <a:ext cx="10505017" cy="4351337"/>
          </a:xfrm>
        </p:spPr>
        <p:txBody>
          <a:bodyPr vert="horz" lIns="91440" tIns="45720" rIns="91440" bIns="45720" rtlCol="0" anchor="t">
            <a:noAutofit/>
          </a:bodyPr>
          <a:lstStyle/>
          <a:p>
            <a:pPr marL="0" indent="0">
              <a:buNone/>
            </a:pPr>
            <a:r>
              <a:rPr lang="en-US">
                <a:ea typeface="+mn-lt"/>
                <a:cs typeface="+mn-lt"/>
              </a:rPr>
              <a:t>Over 2,500 bills were filed this session, the legislature passed a total of 28 bills (excluding the 18 budget bills). This is an unusually low number of bills that made it to the Governor’s desk. Below is a list of bills that directly affect UM System that were passed by the legislature this year. </a:t>
            </a:r>
          </a:p>
          <a:p>
            <a:pPr marL="0" indent="0">
              <a:buNone/>
            </a:pPr>
            <a:r>
              <a:rPr lang="en-US">
                <a:ea typeface="+mn-lt"/>
                <a:cs typeface="+mn-lt"/>
              </a:rPr>
              <a:t>The Governor has until July 14 to sign or veto the following: </a:t>
            </a:r>
            <a:endParaRPr lang="en-US">
              <a:ea typeface="Calibri" panose="020F0502020204030204"/>
              <a:cs typeface="Calibri" panose="020F0502020204030204"/>
            </a:endParaRPr>
          </a:p>
          <a:p>
            <a:pPr lvl="1"/>
            <a:r>
              <a:rPr lang="en-US">
                <a:ea typeface="+mn-lt"/>
                <a:cs typeface="+mn-lt"/>
              </a:rPr>
              <a:t>SB912 - Military Affairs</a:t>
            </a:r>
          </a:p>
          <a:p>
            <a:pPr lvl="1"/>
            <a:r>
              <a:rPr lang="en-US">
                <a:ea typeface="+mn-lt"/>
                <a:cs typeface="+mn-lt"/>
              </a:rPr>
              <a:t>SB751 - 340B Contract Pharmacy Protections</a:t>
            </a:r>
          </a:p>
          <a:p>
            <a:pPr lvl="1"/>
            <a:r>
              <a:rPr lang="en-US">
                <a:ea typeface="+mn-lt"/>
                <a:cs typeface="+mn-lt"/>
              </a:rPr>
              <a:t>SB748 - Renewal of the Federal Reimbursement Allowance (FRA)</a:t>
            </a:r>
            <a:endParaRPr lang="en-US">
              <a:ea typeface="Calibri" panose="020F0502020204030204"/>
              <a:cs typeface="Calibri" panose="020F0502020204030204"/>
            </a:endParaRPr>
          </a:p>
        </p:txBody>
      </p:sp>
      <p:sp>
        <p:nvSpPr>
          <p:cNvPr id="3" name="Slide Number Placeholder 2">
            <a:extLst>
              <a:ext uri="{FF2B5EF4-FFF2-40B4-BE49-F238E27FC236}">
                <a16:creationId xmlns:a16="http://schemas.microsoft.com/office/drawing/2014/main" id="{CE918124-53E1-4C7F-A6A9-AEB3BBF3B99F}"/>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806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From left to right, Ifeolu David, Austin Lawrence, Duke Cruz, Rowena Woode and Carlos Rivera.">
            <a:extLst>
              <a:ext uri="{FF2B5EF4-FFF2-40B4-BE49-F238E27FC236}">
                <a16:creationId xmlns:a16="http://schemas.microsoft.com/office/drawing/2014/main" id="{DE1B6556-6D83-8B03-7AEE-7A3E5212CB49}"/>
              </a:ext>
            </a:extLst>
          </p:cNvPr>
          <p:cNvSpPr/>
          <p:nvPr/>
        </p:nvSpPr>
        <p:spPr>
          <a:xfrm>
            <a:off x="0" y="5198165"/>
            <a:ext cx="12192000" cy="1128587"/>
          </a:xfrm>
          <a:prstGeom prst="rect">
            <a:avLst/>
          </a:prstGeom>
          <a:solidFill>
            <a:srgbClr val="981E3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Rectangle 11" descr="From left to right, Ifeolu David, Austin Lawrence, Duke Cruz, Rowena Woode and Carlos Rivera.">
            <a:extLst>
              <a:ext uri="{FF2B5EF4-FFF2-40B4-BE49-F238E27FC236}">
                <a16:creationId xmlns:a16="http://schemas.microsoft.com/office/drawing/2014/main" id="{81C5B490-7D61-69B8-517C-28E871334E2D}"/>
              </a:ext>
            </a:extLst>
          </p:cNvPr>
          <p:cNvSpPr/>
          <p:nvPr/>
        </p:nvSpPr>
        <p:spPr>
          <a:xfrm>
            <a:off x="-1" y="3036860"/>
            <a:ext cx="12192001" cy="1038691"/>
          </a:xfrm>
          <a:prstGeom prst="rect">
            <a:avLst/>
          </a:prstGeom>
          <a:solidFill>
            <a:srgbClr val="0066CC">
              <a:alpha val="1210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Rectangle 12" descr="From left to right, Ifeolu David, Austin Lawrence, Duke Cruz, Rowena Woode and Carlos Rivera.">
            <a:extLst>
              <a:ext uri="{FF2B5EF4-FFF2-40B4-BE49-F238E27FC236}">
                <a16:creationId xmlns:a16="http://schemas.microsoft.com/office/drawing/2014/main" id="{D89D335B-74E1-E007-BED8-5BF958EE1A46}"/>
              </a:ext>
            </a:extLst>
          </p:cNvPr>
          <p:cNvSpPr/>
          <p:nvPr/>
        </p:nvSpPr>
        <p:spPr>
          <a:xfrm>
            <a:off x="-1" y="4117512"/>
            <a:ext cx="12192000" cy="1038691"/>
          </a:xfrm>
          <a:prstGeom prst="rect">
            <a:avLst/>
          </a:prstGeom>
          <a:solidFill>
            <a:srgbClr val="B3D7C2">
              <a:alpha val="358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1" name="Rectangle 10" descr="From left to right, Ifeolu David, Austin Lawrence, Duke Cruz, Rowena Woode and Carlos Rivera.">
            <a:extLst>
              <a:ext uri="{FF2B5EF4-FFF2-40B4-BE49-F238E27FC236}">
                <a16:creationId xmlns:a16="http://schemas.microsoft.com/office/drawing/2014/main" id="{0A47FC82-01A4-45DC-4A99-58F724476ECD}"/>
              </a:ext>
            </a:extLst>
          </p:cNvPr>
          <p:cNvSpPr/>
          <p:nvPr/>
        </p:nvSpPr>
        <p:spPr>
          <a:xfrm>
            <a:off x="0" y="1461007"/>
            <a:ext cx="12192000" cy="153389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itle 1">
            <a:extLst>
              <a:ext uri="{FF2B5EF4-FFF2-40B4-BE49-F238E27FC236}">
                <a16:creationId xmlns:a16="http://schemas.microsoft.com/office/drawing/2014/main" id="{8C0C4B2D-38E0-4D49-7042-7BB921656A7E}"/>
              </a:ext>
            </a:extLst>
          </p:cNvPr>
          <p:cNvSpPr>
            <a:spLocks noGrp="1"/>
          </p:cNvSpPr>
          <p:nvPr>
            <p:ph type="title"/>
          </p:nvPr>
        </p:nvSpPr>
        <p:spPr/>
        <p:txBody>
          <a:bodyPr/>
          <a:lstStyle/>
          <a:p>
            <a:r>
              <a:rPr lang="en-US" err="1"/>
              <a:t>MoExcels</a:t>
            </a:r>
            <a:r>
              <a:rPr lang="en-US"/>
              <a:t> Projects - $18M</a:t>
            </a:r>
          </a:p>
        </p:txBody>
      </p:sp>
      <p:sp>
        <p:nvSpPr>
          <p:cNvPr id="4" name="Slide Number Placeholder 3">
            <a:extLst>
              <a:ext uri="{FF2B5EF4-FFF2-40B4-BE49-F238E27FC236}">
                <a16:creationId xmlns:a16="http://schemas.microsoft.com/office/drawing/2014/main" id="{4258788C-48F0-E95D-C1C5-D675BE5C5972}"/>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18F810D6-7CDD-100E-2F39-C76D006B84BC}"/>
              </a:ext>
            </a:extLst>
          </p:cNvPr>
          <p:cNvSpPr txBox="1">
            <a:spLocks noGrp="1"/>
          </p:cNvSpPr>
          <p:nvPr>
            <p:ph idx="1"/>
          </p:nvPr>
        </p:nvSpPr>
        <p:spPr>
          <a:xfrm>
            <a:off x="1631218" y="1543313"/>
            <a:ext cx="9722581" cy="51419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lvl="1" indent="0">
              <a:spcBef>
                <a:spcPts val="1000"/>
              </a:spcBef>
              <a:buNone/>
            </a:pPr>
            <a:r>
              <a:rPr lang="en-US" b="1">
                <a:cs typeface="Calibri"/>
              </a:rPr>
              <a:t>$3.6M </a:t>
            </a:r>
            <a:r>
              <a:rPr lang="en-US">
                <a:cs typeface="Calibri"/>
              </a:rPr>
              <a:t>– Unmanned Aircraft Systems Hands-On Training </a:t>
            </a:r>
          </a:p>
          <a:p>
            <a:pPr marL="457200" lvl="1" indent="0">
              <a:spcBef>
                <a:spcPts val="1000"/>
              </a:spcBef>
              <a:buNone/>
            </a:pPr>
            <a:r>
              <a:rPr lang="en-US" b="1">
                <a:cs typeface="Calibri"/>
              </a:rPr>
              <a:t>$3.4M </a:t>
            </a:r>
            <a:r>
              <a:rPr lang="en-US">
                <a:cs typeface="Calibri"/>
              </a:rPr>
              <a:t>– Center for Excellence in Engineering &amp; Information Technology</a:t>
            </a:r>
          </a:p>
          <a:p>
            <a:pPr marL="457200" lvl="1" indent="0">
              <a:spcBef>
                <a:spcPts val="1000"/>
              </a:spcBef>
              <a:buNone/>
            </a:pPr>
            <a:r>
              <a:rPr lang="en-US" b="1">
                <a:cs typeface="Calibri"/>
              </a:rPr>
              <a:t>$1.8M </a:t>
            </a:r>
            <a:r>
              <a:rPr lang="en-US">
                <a:cs typeface="Calibri"/>
              </a:rPr>
              <a:t>– MO Child Care Workforce Development</a:t>
            </a:r>
          </a:p>
          <a:p>
            <a:pPr marL="0" indent="0">
              <a:lnSpc>
                <a:spcPct val="90000"/>
              </a:lnSpc>
              <a:spcBef>
                <a:spcPts val="1000"/>
              </a:spcBef>
              <a:buNone/>
            </a:pPr>
            <a:endParaRPr lang="en-US">
              <a:cs typeface="Calibri"/>
            </a:endParaRPr>
          </a:p>
          <a:p>
            <a:pPr marL="457200" lvl="1" indent="0">
              <a:spcBef>
                <a:spcPts val="1000"/>
              </a:spcBef>
              <a:buNone/>
            </a:pPr>
            <a:r>
              <a:rPr lang="en-US" b="1">
                <a:cs typeface="Calibri"/>
              </a:rPr>
              <a:t>$4M </a:t>
            </a:r>
            <a:r>
              <a:rPr lang="en-US">
                <a:cs typeface="Calibri"/>
              </a:rPr>
              <a:t>– Student Career Pathways &amp; Student Success Space</a:t>
            </a:r>
          </a:p>
          <a:p>
            <a:pPr marL="0" indent="0">
              <a:lnSpc>
                <a:spcPct val="90000"/>
              </a:lnSpc>
              <a:spcBef>
                <a:spcPts val="1000"/>
              </a:spcBef>
              <a:buNone/>
            </a:pPr>
            <a:endParaRPr lang="en-US">
              <a:cs typeface="Calibri"/>
            </a:endParaRPr>
          </a:p>
          <a:p>
            <a:pPr marL="457200" lvl="1" indent="0">
              <a:spcBef>
                <a:spcPts val="1000"/>
              </a:spcBef>
              <a:buNone/>
            </a:pPr>
            <a:r>
              <a:rPr lang="en-US" b="1">
                <a:cs typeface="Calibri"/>
              </a:rPr>
              <a:t>$3.3M </a:t>
            </a:r>
            <a:r>
              <a:rPr lang="en-US">
                <a:cs typeface="Calibri"/>
              </a:rPr>
              <a:t>– Bridging the MO Manufacturing Critical Skills Workforce</a:t>
            </a:r>
          </a:p>
          <a:p>
            <a:pPr marL="0" indent="0">
              <a:lnSpc>
                <a:spcPct val="90000"/>
              </a:lnSpc>
              <a:spcBef>
                <a:spcPts val="1000"/>
              </a:spcBef>
              <a:buNone/>
            </a:pPr>
            <a:endParaRPr lang="en-US">
              <a:cs typeface="Calibri"/>
            </a:endParaRPr>
          </a:p>
          <a:p>
            <a:pPr marL="457200" lvl="1" indent="0">
              <a:spcBef>
                <a:spcPts val="1000"/>
              </a:spcBef>
              <a:buNone/>
            </a:pPr>
            <a:r>
              <a:rPr lang="en-US" b="1">
                <a:cs typeface="Calibri"/>
              </a:rPr>
              <a:t>$1M </a:t>
            </a:r>
            <a:r>
              <a:rPr lang="en-US">
                <a:cs typeface="Calibri"/>
              </a:rPr>
              <a:t>– Center for Entrepreneurship &amp; Innovation</a:t>
            </a:r>
          </a:p>
          <a:p>
            <a:pPr marL="457200" lvl="1" indent="0">
              <a:spcBef>
                <a:spcPts val="1000"/>
              </a:spcBef>
              <a:buNone/>
            </a:pPr>
            <a:r>
              <a:rPr lang="en-US" b="1">
                <a:cs typeface="Calibri"/>
              </a:rPr>
              <a:t>$675K </a:t>
            </a:r>
            <a:r>
              <a:rPr lang="en-US">
                <a:cs typeface="Calibri"/>
              </a:rPr>
              <a:t>– Workforce &amp; Career Development Center</a:t>
            </a:r>
          </a:p>
          <a:p>
            <a:pPr algn="l"/>
            <a:endParaRPr lang="en-US" sz="2000">
              <a:cs typeface="Calibri"/>
            </a:endParaRPr>
          </a:p>
        </p:txBody>
      </p:sp>
      <p:pic>
        <p:nvPicPr>
          <p:cNvPr id="6" name="Picture 5" descr="From left to right, Ifeolu David, Austin Lawrence, Duke Cruz, Rowena Woode and Carlos Rivera.">
            <a:extLst>
              <a:ext uri="{FF2B5EF4-FFF2-40B4-BE49-F238E27FC236}">
                <a16:creationId xmlns:a16="http://schemas.microsoft.com/office/drawing/2014/main" id="{AC32FF63-26D5-F0B2-045D-44A233ADF6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119" y="1669647"/>
            <a:ext cx="914400" cy="1052204"/>
          </a:xfrm>
          <a:prstGeom prst="rect">
            <a:avLst/>
          </a:prstGeom>
        </p:spPr>
      </p:pic>
      <p:pic>
        <p:nvPicPr>
          <p:cNvPr id="7" name="Picture 6" descr="From left to right, Ifeolu David, Austin Lawrence, Duke Cruz, Rowena Woode and Carlos Rivera.">
            <a:extLst>
              <a:ext uri="{FF2B5EF4-FFF2-40B4-BE49-F238E27FC236}">
                <a16:creationId xmlns:a16="http://schemas.microsoft.com/office/drawing/2014/main" id="{0E0557CD-9598-E2C0-E692-B8EC52413A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519" y="3133475"/>
            <a:ext cx="1371600" cy="759993"/>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2C1442BC-DC1F-E57E-F85B-66966B71B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5419" y="4276864"/>
            <a:ext cx="685800" cy="628442"/>
          </a:xfrm>
          <a:prstGeom prst="rect">
            <a:avLst/>
          </a:prstGeom>
        </p:spPr>
      </p:pic>
      <p:pic>
        <p:nvPicPr>
          <p:cNvPr id="9" name="Picture 4" descr="A red and black logo&#10;&#10;Description automatically generated">
            <a:extLst>
              <a:ext uri="{FF2B5EF4-FFF2-40B4-BE49-F238E27FC236}">
                <a16:creationId xmlns:a16="http://schemas.microsoft.com/office/drawing/2014/main" id="{F24648B0-673D-19C0-145C-61C471DFEF6A}"/>
              </a:ext>
            </a:extLst>
          </p:cNvPr>
          <p:cNvPicPr>
            <a:picLocks noChangeAspect="1" noChangeArrowheads="1"/>
          </p:cNvPicPr>
          <p:nvPr/>
        </p:nvPicPr>
        <p:blipFill>
          <a:blip r:embed="rId5"/>
          <a:srcRect/>
          <a:stretch>
            <a:fillRect/>
          </a:stretch>
        </p:blipFill>
        <p:spPr bwMode="auto">
          <a:xfrm>
            <a:off x="831119" y="5475317"/>
            <a:ext cx="914400" cy="522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952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From left to right, Ifeolu David, Austin Lawrence, Duke Cruz, Rowena Woode and Carlos Rivera.">
            <a:extLst>
              <a:ext uri="{FF2B5EF4-FFF2-40B4-BE49-F238E27FC236}">
                <a16:creationId xmlns:a16="http://schemas.microsoft.com/office/drawing/2014/main" id="{DE1B6556-6D83-8B03-7AEE-7A3E5212CB49}"/>
              </a:ext>
            </a:extLst>
          </p:cNvPr>
          <p:cNvSpPr/>
          <p:nvPr/>
        </p:nvSpPr>
        <p:spPr>
          <a:xfrm>
            <a:off x="0" y="3799330"/>
            <a:ext cx="12192000" cy="1128587"/>
          </a:xfrm>
          <a:prstGeom prst="rect">
            <a:avLst/>
          </a:prstGeom>
          <a:solidFill>
            <a:srgbClr val="981E3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1" name="Rectangle 10" descr="From left to right, Ifeolu David, Austin Lawrence, Duke Cruz, Rowena Woode and Carlos Rivera.">
            <a:extLst>
              <a:ext uri="{FF2B5EF4-FFF2-40B4-BE49-F238E27FC236}">
                <a16:creationId xmlns:a16="http://schemas.microsoft.com/office/drawing/2014/main" id="{0A47FC82-01A4-45DC-4A99-58F724476ECD}"/>
              </a:ext>
            </a:extLst>
          </p:cNvPr>
          <p:cNvSpPr/>
          <p:nvPr/>
        </p:nvSpPr>
        <p:spPr>
          <a:xfrm>
            <a:off x="-9769" y="1849941"/>
            <a:ext cx="12192000" cy="153389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itle 1">
            <a:extLst>
              <a:ext uri="{FF2B5EF4-FFF2-40B4-BE49-F238E27FC236}">
                <a16:creationId xmlns:a16="http://schemas.microsoft.com/office/drawing/2014/main" id="{8C0C4B2D-38E0-4D49-7042-7BB921656A7E}"/>
              </a:ext>
            </a:extLst>
          </p:cNvPr>
          <p:cNvSpPr>
            <a:spLocks noGrp="1"/>
          </p:cNvSpPr>
          <p:nvPr>
            <p:ph type="title"/>
          </p:nvPr>
        </p:nvSpPr>
        <p:spPr>
          <a:xfrm>
            <a:off x="831119" y="59255"/>
            <a:ext cx="10515600" cy="1325563"/>
          </a:xfrm>
        </p:spPr>
        <p:txBody>
          <a:bodyPr/>
          <a:lstStyle/>
          <a:p>
            <a:r>
              <a:rPr lang="en-US">
                <a:latin typeface="Arial Black"/>
              </a:rPr>
              <a:t>Capital Projects - $48M</a:t>
            </a:r>
            <a:endParaRPr lang="en-US"/>
          </a:p>
        </p:txBody>
      </p:sp>
      <p:sp>
        <p:nvSpPr>
          <p:cNvPr id="4" name="Slide Number Placeholder 3">
            <a:extLst>
              <a:ext uri="{FF2B5EF4-FFF2-40B4-BE49-F238E27FC236}">
                <a16:creationId xmlns:a16="http://schemas.microsoft.com/office/drawing/2014/main" id="{4258788C-48F0-E95D-C1C5-D675BE5C5972}"/>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18F810D6-7CDD-100E-2F39-C76D006B84BC}"/>
              </a:ext>
            </a:extLst>
          </p:cNvPr>
          <p:cNvSpPr txBox="1">
            <a:spLocks noGrp="1"/>
          </p:cNvSpPr>
          <p:nvPr>
            <p:ph idx="1"/>
          </p:nvPr>
        </p:nvSpPr>
        <p:spPr>
          <a:xfrm>
            <a:off x="1738680" y="2045182"/>
            <a:ext cx="10352456" cy="11439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lvl="1" indent="0">
              <a:lnSpc>
                <a:spcPct val="100000"/>
              </a:lnSpc>
              <a:buNone/>
            </a:pPr>
            <a:r>
              <a:rPr lang="en-US" sz="2000" b="1">
                <a:cs typeface="Calibri"/>
              </a:rPr>
              <a:t>$20M </a:t>
            </a:r>
            <a:r>
              <a:rPr lang="en-US" sz="2000">
                <a:cs typeface="Calibri"/>
              </a:rPr>
              <a:t>– MU isotope distribution center</a:t>
            </a:r>
          </a:p>
          <a:p>
            <a:pPr marL="457200" lvl="1" indent="0">
              <a:lnSpc>
                <a:spcPct val="100000"/>
              </a:lnSpc>
              <a:buNone/>
            </a:pPr>
            <a:r>
              <a:rPr lang="en-US" sz="2000" b="1">
                <a:cs typeface="Calibri"/>
              </a:rPr>
              <a:t>$10M </a:t>
            </a:r>
            <a:r>
              <a:rPr lang="en-US" sz="2000">
                <a:cs typeface="Calibri"/>
              </a:rPr>
              <a:t>– </a:t>
            </a:r>
            <a:r>
              <a:rPr lang="en-US" sz="2000">
                <a:ea typeface="+mn-lt"/>
                <a:cs typeface="+mn-lt"/>
              </a:rPr>
              <a:t>MU meat processing plant and research facility </a:t>
            </a:r>
            <a:r>
              <a:rPr lang="en-US" sz="2000">
                <a:cs typeface="Calibri"/>
              </a:rPr>
              <a:t>on East Campus</a:t>
            </a:r>
          </a:p>
          <a:p>
            <a:pPr marL="457200" lvl="1" indent="0">
              <a:lnSpc>
                <a:spcPct val="100000"/>
              </a:lnSpc>
              <a:buNone/>
            </a:pPr>
            <a:r>
              <a:rPr lang="en-US" sz="2000" b="1">
                <a:cs typeface="Calibri"/>
              </a:rPr>
              <a:t>$3M </a:t>
            </a:r>
            <a:r>
              <a:rPr lang="en-US" sz="2000">
                <a:cs typeface="Calibri"/>
              </a:rPr>
              <a:t>– Planning and design of </a:t>
            </a:r>
            <a:r>
              <a:rPr lang="en-US" sz="2000">
                <a:ea typeface="+mn-lt"/>
                <a:cs typeface="+mn-lt"/>
              </a:rPr>
              <a:t>MU’s Eckles Hall Wine &amp; Grape Institute</a:t>
            </a:r>
            <a:endParaRPr lang="en-US" sz="2000">
              <a:cs typeface="Calibri"/>
            </a:endParaRPr>
          </a:p>
        </p:txBody>
      </p:sp>
      <p:pic>
        <p:nvPicPr>
          <p:cNvPr id="6" name="Picture 5" descr="From left to right, Ifeolu David, Austin Lawrence, Duke Cruz, Rowena Woode and Carlos Rivera.">
            <a:extLst>
              <a:ext uri="{FF2B5EF4-FFF2-40B4-BE49-F238E27FC236}">
                <a16:creationId xmlns:a16="http://schemas.microsoft.com/office/drawing/2014/main" id="{AC32FF63-26D5-F0B2-045D-44A233ADF6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119" y="2097658"/>
            <a:ext cx="914400" cy="1052204"/>
          </a:xfrm>
          <a:prstGeom prst="rect">
            <a:avLst/>
          </a:prstGeom>
        </p:spPr>
      </p:pic>
      <p:pic>
        <p:nvPicPr>
          <p:cNvPr id="9" name="Picture 4" descr="A red and black logo&#10;&#10;Description automatically generated">
            <a:extLst>
              <a:ext uri="{FF2B5EF4-FFF2-40B4-BE49-F238E27FC236}">
                <a16:creationId xmlns:a16="http://schemas.microsoft.com/office/drawing/2014/main" id="{F24648B0-673D-19C0-145C-61C471DFEF6A}"/>
              </a:ext>
            </a:extLst>
          </p:cNvPr>
          <p:cNvPicPr>
            <a:picLocks noChangeAspect="1" noChangeArrowheads="1"/>
          </p:cNvPicPr>
          <p:nvPr/>
        </p:nvPicPr>
        <p:blipFill>
          <a:blip r:embed="rId4"/>
          <a:srcRect/>
          <a:stretch>
            <a:fillRect/>
          </a:stretch>
        </p:blipFill>
        <p:spPr bwMode="auto">
          <a:xfrm>
            <a:off x="831119" y="4076482"/>
            <a:ext cx="914400" cy="5226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71F68E-D82F-C9E8-F80E-FC302CF6B37A}"/>
              </a:ext>
            </a:extLst>
          </p:cNvPr>
          <p:cNvSpPr txBox="1"/>
          <p:nvPr/>
        </p:nvSpPr>
        <p:spPr>
          <a:xfrm>
            <a:off x="2264833" y="4074583"/>
            <a:ext cx="88582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$25M</a:t>
            </a:r>
            <a:r>
              <a:rPr lang="en-US" sz="2000">
                <a:cs typeface="Calibri"/>
              </a:rPr>
              <a:t> – Construction of a new engineering building</a:t>
            </a:r>
            <a:endParaRPr lang="en-US"/>
          </a:p>
        </p:txBody>
      </p:sp>
    </p:spTree>
    <p:extLst>
      <p:ext uri="{BB962C8B-B14F-4D97-AF65-F5344CB8AC3E}">
        <p14:creationId xmlns:p14="http://schemas.microsoft.com/office/powerpoint/2010/main" val="1124544345"/>
      </p:ext>
    </p:extLst>
  </p:cSld>
  <p:clrMapOvr>
    <a:masterClrMapping/>
  </p:clrMapOvr>
  <p:extLst>
    <p:ext uri="{6950BFC3-D8DA-4A85-94F7-54DA5524770B}">
      <p188:commentRel xmlns:p188="http://schemas.microsoft.com/office/powerpoint/2018/8/main" r:id="rId2"/>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From left to right, Ifeolu David, Austin Lawrence, Duke Cruz, Rowena Woode and Carlos Rivera.">
            <a:extLst>
              <a:ext uri="{FF2B5EF4-FFF2-40B4-BE49-F238E27FC236}">
                <a16:creationId xmlns:a16="http://schemas.microsoft.com/office/drawing/2014/main" id="{FF3480FD-10FC-4A75-BBDE-AF1A2AADAEE8}"/>
              </a:ext>
            </a:extLst>
          </p:cNvPr>
          <p:cNvSpPr txBox="1"/>
          <p:nvPr/>
        </p:nvSpPr>
        <p:spPr>
          <a:xfrm>
            <a:off x="490446" y="144649"/>
            <a:ext cx="11078802" cy="707886"/>
          </a:xfrm>
          <a:prstGeom prst="rect">
            <a:avLst/>
          </a:prstGeom>
          <a:noFill/>
        </p:spPr>
        <p:txBody>
          <a:bodyPr wrap="square" lIns="91440" tIns="45720" rIns="91440" bIns="45720" anchor="t">
            <a:spAutoFit/>
          </a:bodyPr>
          <a:lstStyle/>
          <a:p>
            <a:pPr algn="ctr"/>
            <a:r>
              <a:rPr lang="en-US" sz="4000">
                <a:latin typeface="Arial Black"/>
              </a:rPr>
              <a:t>Student Success Highlights</a:t>
            </a:r>
          </a:p>
        </p:txBody>
      </p:sp>
      <p:sp>
        <p:nvSpPr>
          <p:cNvPr id="14" name="Slide Number Placeholder 3">
            <a:extLst>
              <a:ext uri="{FF2B5EF4-FFF2-40B4-BE49-F238E27FC236}">
                <a16:creationId xmlns:a16="http://schemas.microsoft.com/office/drawing/2014/main" id="{BEED2AC8-3199-7D53-204A-C5F6A9DDAA90}"/>
              </a:ext>
            </a:extLst>
          </p:cNvPr>
          <p:cNvSpPr>
            <a:spLocks noGrp="1"/>
          </p:cNvSpPr>
          <p:nvPr>
            <p:ph type="sldNum" sz="quarter" idx="12"/>
          </p:nvPr>
        </p:nvSpPr>
        <p:spPr>
          <a:xfrm>
            <a:off x="9448800" y="6489700"/>
            <a:ext cx="2743200" cy="365125"/>
          </a:xfrm>
        </p:spPr>
        <p:txBody>
          <a:bodyPr/>
          <a:lstStyle/>
          <a:p>
            <a:fld id="{C6C19187-0210-4CC7-AE51-7FFB2AB55339}" type="slidenum">
              <a:rPr lang="en-US" smtClean="0"/>
              <a:t>39</a:t>
            </a:fld>
            <a:endParaRPr lang="en-US"/>
          </a:p>
        </p:txBody>
      </p:sp>
      <p:sp>
        <p:nvSpPr>
          <p:cNvPr id="35" name="Rectangle 34" descr="From left to right, Ifeolu David, Austin Lawrence, Duke Cruz, Rowena Woode and Carlos Rivera.">
            <a:extLst>
              <a:ext uri="{FF2B5EF4-FFF2-40B4-BE49-F238E27FC236}">
                <a16:creationId xmlns:a16="http://schemas.microsoft.com/office/drawing/2014/main" id="{CBA302EE-E094-7C13-9403-3463AE32287A}"/>
              </a:ext>
            </a:extLst>
          </p:cNvPr>
          <p:cNvSpPr/>
          <p:nvPr/>
        </p:nvSpPr>
        <p:spPr>
          <a:xfrm>
            <a:off x="402186" y="2333562"/>
            <a:ext cx="5626537" cy="1128587"/>
          </a:xfrm>
          <a:prstGeom prst="rect">
            <a:avLst/>
          </a:prstGeom>
          <a:solidFill>
            <a:srgbClr val="981E3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36" name="Rectangle 35" descr="From left to right, Ifeolu David, Austin Lawrence, Duke Cruz, Rowena Woode and Carlos Rivera.">
            <a:extLst>
              <a:ext uri="{FF2B5EF4-FFF2-40B4-BE49-F238E27FC236}">
                <a16:creationId xmlns:a16="http://schemas.microsoft.com/office/drawing/2014/main" id="{4C4B69A4-D585-64F3-8BEC-60CBFDA139D8}"/>
              </a:ext>
            </a:extLst>
          </p:cNvPr>
          <p:cNvSpPr/>
          <p:nvPr/>
        </p:nvSpPr>
        <p:spPr>
          <a:xfrm>
            <a:off x="1170497" y="989149"/>
            <a:ext cx="4858227" cy="1362456"/>
          </a:xfrm>
          <a:prstGeom prst="rect">
            <a:avLst/>
          </a:prstGeom>
          <a:solidFill>
            <a:srgbClr val="DDB4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37" name="TextBox 2">
            <a:extLst>
              <a:ext uri="{FF2B5EF4-FFF2-40B4-BE49-F238E27FC236}">
                <a16:creationId xmlns:a16="http://schemas.microsoft.com/office/drawing/2014/main" id="{9C3D9F77-8508-9DB3-5BD6-4C00566128BE}"/>
              </a:ext>
            </a:extLst>
          </p:cNvPr>
          <p:cNvSpPr txBox="1"/>
          <p:nvPr/>
        </p:nvSpPr>
        <p:spPr>
          <a:xfrm>
            <a:off x="2219450" y="2395592"/>
            <a:ext cx="3814381" cy="92333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cs typeface="Calibri"/>
              </a:rPr>
              <a:t>Finished fifth in the National Collegiate Sports Sales Championship speed sell competition</a:t>
            </a:r>
            <a:endParaRPr lang="en-US"/>
          </a:p>
        </p:txBody>
      </p:sp>
      <p:sp>
        <p:nvSpPr>
          <p:cNvPr id="38" name="TextBox 3">
            <a:extLst>
              <a:ext uri="{FF2B5EF4-FFF2-40B4-BE49-F238E27FC236}">
                <a16:creationId xmlns:a16="http://schemas.microsoft.com/office/drawing/2014/main" id="{478F2222-9CB5-4720-87CE-0C0D783B37E9}"/>
              </a:ext>
            </a:extLst>
          </p:cNvPr>
          <p:cNvSpPr txBox="1"/>
          <p:nvPr/>
        </p:nvSpPr>
        <p:spPr>
          <a:xfrm>
            <a:off x="2263820" y="1622721"/>
            <a:ext cx="3726331"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latin typeface="Calibri"/>
                <a:ea typeface="+mn-lt"/>
                <a:cs typeface="Calibri"/>
              </a:rPr>
              <a:t>Mason Clynes</a:t>
            </a:r>
            <a:endParaRPr lang="en-US" sz="2000" b="1">
              <a:latin typeface="Calibri" panose="020F0502020204030204" pitchFamily="34" charset="0"/>
              <a:ea typeface="+mn-lt"/>
              <a:cs typeface="Calibri" panose="020F0502020204030204" pitchFamily="34" charset="0"/>
            </a:endParaRPr>
          </a:p>
          <a:p>
            <a:r>
              <a:rPr lang="en-US" sz="2000" i="1">
                <a:latin typeface="Calibri"/>
                <a:ea typeface="+mn-lt"/>
                <a:cs typeface="Calibri"/>
              </a:rPr>
              <a:t>Sports Management</a:t>
            </a:r>
            <a:endParaRPr lang="en-US" sz="2000" i="1">
              <a:latin typeface="Calibri" panose="020F0502020204030204" pitchFamily="34" charset="0"/>
              <a:ea typeface="+mn-lt"/>
              <a:cs typeface="Calibri" panose="020F0502020204030204" pitchFamily="34" charset="0"/>
            </a:endParaRPr>
          </a:p>
        </p:txBody>
      </p:sp>
      <p:pic>
        <p:nvPicPr>
          <p:cNvPr id="39" name="Picture 4" descr="A red and black logo&#10;&#10;Description automatically generated">
            <a:extLst>
              <a:ext uri="{FF2B5EF4-FFF2-40B4-BE49-F238E27FC236}">
                <a16:creationId xmlns:a16="http://schemas.microsoft.com/office/drawing/2014/main" id="{E3252F55-8304-0A3E-D5C6-83CF79904B5A}"/>
              </a:ext>
            </a:extLst>
          </p:cNvPr>
          <p:cNvPicPr>
            <a:picLocks noChangeAspect="1" noChangeArrowheads="1"/>
          </p:cNvPicPr>
          <p:nvPr/>
        </p:nvPicPr>
        <p:blipFill>
          <a:blip r:embed="rId4"/>
          <a:srcRect/>
          <a:stretch>
            <a:fillRect/>
          </a:stretch>
        </p:blipFill>
        <p:spPr bwMode="auto">
          <a:xfrm>
            <a:off x="2312346" y="1101883"/>
            <a:ext cx="927026" cy="52303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A group of people posing for a photo&#10;&#10;Description automatically generated">
            <a:extLst>
              <a:ext uri="{FF2B5EF4-FFF2-40B4-BE49-F238E27FC236}">
                <a16:creationId xmlns:a16="http://schemas.microsoft.com/office/drawing/2014/main" id="{455BCE6B-3F2A-1750-A29D-11B0219CD5CA}"/>
              </a:ext>
            </a:extLst>
          </p:cNvPr>
          <p:cNvPicPr>
            <a:picLocks noChangeAspect="1"/>
          </p:cNvPicPr>
          <p:nvPr/>
        </p:nvPicPr>
        <p:blipFill rotWithShape="1">
          <a:blip r:embed="rId5"/>
          <a:srcRect l="51875" r="30909" b="60995"/>
          <a:stretch/>
        </p:blipFill>
        <p:spPr>
          <a:xfrm>
            <a:off x="210936" y="989150"/>
            <a:ext cx="1938671" cy="2475465"/>
          </a:xfrm>
          <a:prstGeom prst="rect">
            <a:avLst/>
          </a:prstGeom>
        </p:spPr>
      </p:pic>
      <p:grpSp>
        <p:nvGrpSpPr>
          <p:cNvPr id="5" name="UMKC">
            <a:extLst>
              <a:ext uri="{FF2B5EF4-FFF2-40B4-BE49-F238E27FC236}">
                <a16:creationId xmlns:a16="http://schemas.microsoft.com/office/drawing/2014/main" id="{6A52B1A5-23A6-C5FA-7194-7C71D5EC1C2E}"/>
              </a:ext>
            </a:extLst>
          </p:cNvPr>
          <p:cNvGrpSpPr/>
          <p:nvPr/>
        </p:nvGrpSpPr>
        <p:grpSpPr>
          <a:xfrm>
            <a:off x="6190983" y="910448"/>
            <a:ext cx="5723708" cy="2569437"/>
            <a:chOff x="6190983" y="910448"/>
            <a:chExt cx="5723708" cy="2569437"/>
          </a:xfrm>
        </p:grpSpPr>
        <p:sp>
          <p:nvSpPr>
            <p:cNvPr id="49" name="Rectangle 48" descr="From left to right, Ifeolu David, Austin Lawrence, Duke Cruz, Rowena Woode and Carlos Rivera.">
              <a:extLst>
                <a:ext uri="{FF2B5EF4-FFF2-40B4-BE49-F238E27FC236}">
                  <a16:creationId xmlns:a16="http://schemas.microsoft.com/office/drawing/2014/main" id="{F0F20FB6-116F-B442-115F-329BC29E9FE2}"/>
                </a:ext>
              </a:extLst>
            </p:cNvPr>
            <p:cNvSpPr/>
            <p:nvPr/>
          </p:nvSpPr>
          <p:spPr>
            <a:xfrm>
              <a:off x="7552342" y="1980380"/>
              <a:ext cx="4276600" cy="1481769"/>
            </a:xfrm>
            <a:prstGeom prst="rect">
              <a:avLst/>
            </a:prstGeom>
            <a:solidFill>
              <a:srgbClr val="0066CC">
                <a:alpha val="1210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50" name="Rectangle 49" descr="From left to right, Ifeolu David, Austin Lawrence, Duke Cruz, Rowena Woode and Carlos Rivera.">
              <a:extLst>
                <a:ext uri="{FF2B5EF4-FFF2-40B4-BE49-F238E27FC236}">
                  <a16:creationId xmlns:a16="http://schemas.microsoft.com/office/drawing/2014/main" id="{D4937B69-9A4D-E6C3-10AA-3598C1DF09E2}"/>
                </a:ext>
              </a:extLst>
            </p:cNvPr>
            <p:cNvSpPr/>
            <p:nvPr/>
          </p:nvSpPr>
          <p:spPr>
            <a:xfrm>
              <a:off x="7220070" y="989150"/>
              <a:ext cx="4630578" cy="1366298"/>
            </a:xfrm>
            <a:prstGeom prst="rect">
              <a:avLst/>
            </a:prstGeom>
            <a:solidFill>
              <a:srgbClr val="B0D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pic>
          <p:nvPicPr>
            <p:cNvPr id="51" name="Picture 2" descr="A person in a suit standing in front of a painting&#10;&#10;Description automatically generated">
              <a:extLst>
                <a:ext uri="{FF2B5EF4-FFF2-40B4-BE49-F238E27FC236}">
                  <a16:creationId xmlns:a16="http://schemas.microsoft.com/office/drawing/2014/main" id="{C2B04985-16DA-A391-DB71-1A55CCA558B4}"/>
                </a:ext>
              </a:extLst>
            </p:cNvPr>
            <p:cNvPicPr>
              <a:picLocks noChangeAspect="1" noChangeArrowheads="1"/>
            </p:cNvPicPr>
            <p:nvPr/>
          </p:nvPicPr>
          <p:blipFill rotWithShape="1">
            <a:blip r:embed="rId6"/>
            <a:srcRect l="43827" t="21451" r="27932" b="51722"/>
            <a:stretch/>
          </p:blipFill>
          <p:spPr bwMode="auto">
            <a:xfrm>
              <a:off x="6190983" y="989150"/>
              <a:ext cx="1938528" cy="2490735"/>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descr="From left to right, Ifeolu David, Austin Lawrence, Duke Cruz, Rowena Woode and Carlos Rivera.">
              <a:extLst>
                <a:ext uri="{FF2B5EF4-FFF2-40B4-BE49-F238E27FC236}">
                  <a16:creationId xmlns:a16="http://schemas.microsoft.com/office/drawing/2014/main" id="{73540A12-1CED-9048-CE26-70F44A13AFDF}"/>
                </a:ext>
              </a:extLst>
            </p:cNvPr>
            <p:cNvSpPr txBox="1"/>
            <p:nvPr/>
          </p:nvSpPr>
          <p:spPr>
            <a:xfrm>
              <a:off x="8223549" y="1622721"/>
              <a:ext cx="3691142" cy="707886"/>
            </a:xfrm>
            <a:prstGeom prst="rect">
              <a:avLst/>
            </a:prstGeom>
            <a:noFill/>
          </p:spPr>
          <p:txBody>
            <a:bodyPr wrap="square" lIns="91440" tIns="45720" rIns="91440" bIns="45720" rtlCol="0" anchor="t">
              <a:spAutoFit/>
            </a:bodyPr>
            <a:lstStyle/>
            <a:p>
              <a:r>
                <a:rPr lang="en-US" sz="2000" b="1">
                  <a:latin typeface="Calibri"/>
                  <a:cs typeface="Calibri"/>
                </a:rPr>
                <a:t>Corbin Healy</a:t>
              </a:r>
              <a:endParaRPr lang="en-US" sz="2000">
                <a:solidFill>
                  <a:srgbClr val="808080"/>
                </a:solidFill>
                <a:latin typeface="Calibri"/>
                <a:cs typeface="Calibri"/>
              </a:endParaRPr>
            </a:p>
            <a:p>
              <a:r>
                <a:rPr lang="en-US" sz="2000" i="1">
                  <a:latin typeface="Calibri"/>
                  <a:cs typeface="Calibri"/>
                </a:rPr>
                <a:t>Law</a:t>
              </a:r>
              <a:endParaRPr lang="en-US" sz="2000"/>
            </a:p>
          </p:txBody>
        </p:sp>
        <p:pic>
          <p:nvPicPr>
            <p:cNvPr id="53" name="Picture 52" descr="From left to right, Ifeolu David, Austin Lawrence, Duke Cruz, Rowena Woode and Carlos Rivera.">
              <a:extLst>
                <a:ext uri="{FF2B5EF4-FFF2-40B4-BE49-F238E27FC236}">
                  <a16:creationId xmlns:a16="http://schemas.microsoft.com/office/drawing/2014/main" id="{F7BCEBEA-FD91-5492-FEFB-9FEC9B5AF5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2760" y="910448"/>
              <a:ext cx="1392599" cy="765175"/>
            </a:xfrm>
            <a:prstGeom prst="rect">
              <a:avLst/>
            </a:prstGeom>
          </p:spPr>
        </p:pic>
        <p:sp>
          <p:nvSpPr>
            <p:cNvPr id="54" name="TextBox 53" descr="From left to right, Ifeolu David, Austin Lawrence, Duke Cruz, Rowena Woode and Carlos Rivera.">
              <a:extLst>
                <a:ext uri="{FF2B5EF4-FFF2-40B4-BE49-F238E27FC236}">
                  <a16:creationId xmlns:a16="http://schemas.microsoft.com/office/drawing/2014/main" id="{5A656904-7CE3-6BCD-B301-EF9A6583F967}"/>
                </a:ext>
              </a:extLst>
            </p:cNvPr>
            <p:cNvSpPr txBox="1"/>
            <p:nvPr/>
          </p:nvSpPr>
          <p:spPr>
            <a:xfrm>
              <a:off x="8214218" y="2395592"/>
              <a:ext cx="3366430" cy="923330"/>
            </a:xfrm>
            <a:prstGeom prst="rect">
              <a:avLst/>
            </a:prstGeom>
            <a:noFill/>
          </p:spPr>
          <p:txBody>
            <a:bodyPr wrap="square" lIns="91440" tIns="45720" rIns="91440" bIns="45720" rtlCol="0" anchor="t">
              <a:spAutoFit/>
            </a:bodyPr>
            <a:lstStyle/>
            <a:p>
              <a:r>
                <a:rPr lang="en-US">
                  <a:latin typeface="Calibri"/>
                  <a:cs typeface="Calibri"/>
                </a:rPr>
                <a:t>Chosen as Best Oral Advocate at the 2024 National Trial Competition</a:t>
              </a:r>
              <a:endParaRPr lang="en-US"/>
            </a:p>
          </p:txBody>
        </p:sp>
      </p:grpSp>
      <p:sp>
        <p:nvSpPr>
          <p:cNvPr id="42" name="Rectangle 41" descr="From left to right, Ifeolu David, Austin Lawrence, Duke Cruz, Rowena Woode and Carlos Rivera.">
            <a:extLst>
              <a:ext uri="{FF2B5EF4-FFF2-40B4-BE49-F238E27FC236}">
                <a16:creationId xmlns:a16="http://schemas.microsoft.com/office/drawing/2014/main" id="{81C0A946-A4E5-BC3C-06ED-2D47891DFC13}"/>
              </a:ext>
            </a:extLst>
          </p:cNvPr>
          <p:cNvSpPr/>
          <p:nvPr/>
        </p:nvSpPr>
        <p:spPr>
          <a:xfrm>
            <a:off x="253244" y="5162913"/>
            <a:ext cx="5769623" cy="153389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000">
              <a:solidFill>
                <a:schemeClr val="tx1"/>
              </a:solidFill>
              <a:latin typeface="Calibri" panose="020F0502020204030204" pitchFamily="34" charset="0"/>
              <a:cs typeface="Calibri" panose="020F0502020204030204" pitchFamily="34" charset="0"/>
            </a:endParaRPr>
          </a:p>
        </p:txBody>
      </p:sp>
      <p:sp>
        <p:nvSpPr>
          <p:cNvPr id="43" name="Rectangle 42" descr="From left to right, Ifeolu David, Austin Lawrence, Duke Cruz, Rowena Woode and Carlos Rivera.">
            <a:extLst>
              <a:ext uri="{FF2B5EF4-FFF2-40B4-BE49-F238E27FC236}">
                <a16:creationId xmlns:a16="http://schemas.microsoft.com/office/drawing/2014/main" id="{972176D3-271B-3FF9-F210-3715D63F2EF9}"/>
              </a:ext>
            </a:extLst>
          </p:cNvPr>
          <p:cNvSpPr/>
          <p:nvPr/>
        </p:nvSpPr>
        <p:spPr>
          <a:xfrm>
            <a:off x="1748894" y="3633179"/>
            <a:ext cx="4276291" cy="15316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pic>
        <p:nvPicPr>
          <p:cNvPr id="44" name="Picture 43" descr="From left to right, Ifeolu David, Austin Lawrence, Duke Cruz, Rowena Woode and Carlos Rivera.">
            <a:extLst>
              <a:ext uri="{FF2B5EF4-FFF2-40B4-BE49-F238E27FC236}">
                <a16:creationId xmlns:a16="http://schemas.microsoft.com/office/drawing/2014/main" id="{249BEDF8-F60E-A9CA-1296-B1081F50AD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9924" y="3607990"/>
            <a:ext cx="857673" cy="945976"/>
          </a:xfrm>
          <a:prstGeom prst="rect">
            <a:avLst/>
          </a:prstGeom>
        </p:spPr>
      </p:pic>
      <p:sp>
        <p:nvSpPr>
          <p:cNvPr id="45" name="TextBox 44" descr="From left to right, Ifeolu David, Austin Lawrence, Duke Cruz, Rowena Woode and Carlos Rivera.">
            <a:extLst>
              <a:ext uri="{FF2B5EF4-FFF2-40B4-BE49-F238E27FC236}">
                <a16:creationId xmlns:a16="http://schemas.microsoft.com/office/drawing/2014/main" id="{D467B641-DB37-F793-EE12-5941D9CC513B}"/>
              </a:ext>
            </a:extLst>
          </p:cNvPr>
          <p:cNvSpPr txBox="1"/>
          <p:nvPr/>
        </p:nvSpPr>
        <p:spPr>
          <a:xfrm>
            <a:off x="2265938" y="4421635"/>
            <a:ext cx="3700487" cy="707886"/>
          </a:xfrm>
          <a:prstGeom prst="rect">
            <a:avLst/>
          </a:prstGeom>
          <a:noFill/>
        </p:spPr>
        <p:txBody>
          <a:bodyPr wrap="square" lIns="91440" tIns="45720" rIns="91440" bIns="45720" rtlCol="0" anchor="t">
            <a:spAutoFit/>
          </a:bodyPr>
          <a:lstStyle/>
          <a:p>
            <a:r>
              <a:rPr lang="en-US" sz="2000" b="1">
                <a:latin typeface="Calibri"/>
                <a:cs typeface="Calibri"/>
              </a:rPr>
              <a:t>Sophia McCann</a:t>
            </a:r>
            <a:endParaRPr lang="en-US" sz="2000"/>
          </a:p>
          <a:p>
            <a:r>
              <a:rPr lang="en-US" sz="2000" i="1">
                <a:latin typeface="Calibri"/>
                <a:cs typeface="Calibri"/>
              </a:rPr>
              <a:t>Geography</a:t>
            </a:r>
            <a:endParaRPr lang="en-US"/>
          </a:p>
        </p:txBody>
      </p:sp>
      <p:sp>
        <p:nvSpPr>
          <p:cNvPr id="46" name="TextBox 45">
            <a:extLst>
              <a:ext uri="{FF2B5EF4-FFF2-40B4-BE49-F238E27FC236}">
                <a16:creationId xmlns:a16="http://schemas.microsoft.com/office/drawing/2014/main" id="{C870B469-D765-1BCE-A6FB-1577722F0B3F}"/>
              </a:ext>
            </a:extLst>
          </p:cNvPr>
          <p:cNvSpPr txBox="1"/>
          <p:nvPr/>
        </p:nvSpPr>
        <p:spPr>
          <a:xfrm>
            <a:off x="2212238" y="5212159"/>
            <a:ext cx="3770700" cy="646331"/>
          </a:xfrm>
          <a:prstGeom prst="rect">
            <a:avLst/>
          </a:prstGeom>
          <a:noFill/>
        </p:spPr>
        <p:txBody>
          <a:bodyPr wrap="square" lIns="91440" tIns="45720" rIns="91440" bIns="45720" anchor="t">
            <a:spAutoFit/>
          </a:bodyPr>
          <a:lstStyle/>
          <a:p>
            <a:r>
              <a:rPr lang="en-US">
                <a:latin typeface="Calibri"/>
                <a:cs typeface="Calibri"/>
              </a:rPr>
              <a:t>Received the Fulbright UK Summer Institutes award</a:t>
            </a:r>
            <a:endParaRPr lang="en-US"/>
          </a:p>
        </p:txBody>
      </p:sp>
      <p:pic>
        <p:nvPicPr>
          <p:cNvPr id="47" name="Picture 46">
            <a:extLst>
              <a:ext uri="{FF2B5EF4-FFF2-40B4-BE49-F238E27FC236}">
                <a16:creationId xmlns:a16="http://schemas.microsoft.com/office/drawing/2014/main" id="{E9094C11-B005-FF4A-39A3-070F0593F324}"/>
              </a:ext>
            </a:extLst>
          </p:cNvPr>
          <p:cNvPicPr>
            <a:picLocks noChangeAspect="1"/>
          </p:cNvPicPr>
          <p:nvPr/>
        </p:nvPicPr>
        <p:blipFill rotWithShape="1">
          <a:blip r:embed="rId9"/>
          <a:srcRect l="7601" r="7601"/>
          <a:stretch/>
        </p:blipFill>
        <p:spPr>
          <a:xfrm>
            <a:off x="210936" y="3626065"/>
            <a:ext cx="1948390" cy="3063550"/>
          </a:xfrm>
          <a:prstGeom prst="rect">
            <a:avLst/>
          </a:prstGeom>
        </p:spPr>
      </p:pic>
      <p:grpSp>
        <p:nvGrpSpPr>
          <p:cNvPr id="55" name="S&amp;T">
            <a:extLst>
              <a:ext uri="{FF2B5EF4-FFF2-40B4-BE49-F238E27FC236}">
                <a16:creationId xmlns:a16="http://schemas.microsoft.com/office/drawing/2014/main" id="{DF29E612-3E45-5F70-C413-1DB2EFAE7270}"/>
              </a:ext>
            </a:extLst>
          </p:cNvPr>
          <p:cNvGrpSpPr/>
          <p:nvPr/>
        </p:nvGrpSpPr>
        <p:grpSpPr>
          <a:xfrm>
            <a:off x="6184366" y="3662069"/>
            <a:ext cx="5704869" cy="3063240"/>
            <a:chOff x="6184366" y="3662069"/>
            <a:chExt cx="5704869" cy="3063240"/>
          </a:xfrm>
        </p:grpSpPr>
        <p:sp>
          <p:nvSpPr>
            <p:cNvPr id="56" name="Rectangle 55" descr="From left to right, Ifeolu David, Austin Lawrence, Duke Cruz, Rowena Woode and Carlos Rivera.">
              <a:extLst>
                <a:ext uri="{FF2B5EF4-FFF2-40B4-BE49-F238E27FC236}">
                  <a16:creationId xmlns:a16="http://schemas.microsoft.com/office/drawing/2014/main" id="{683242C2-8AEA-B12B-0CAF-BCBFA11DDD48}"/>
                </a:ext>
              </a:extLst>
            </p:cNvPr>
            <p:cNvSpPr/>
            <p:nvPr/>
          </p:nvSpPr>
          <p:spPr>
            <a:xfrm>
              <a:off x="6310363" y="5065705"/>
              <a:ext cx="5531718" cy="1640860"/>
            </a:xfrm>
            <a:prstGeom prst="rect">
              <a:avLst/>
            </a:prstGeom>
            <a:solidFill>
              <a:srgbClr val="B3D7C2">
                <a:alpha val="358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57" name="Rectangle 56" descr="From left to right, Ifeolu David, Austin Lawrence, Duke Cruz, Rowena Woode and Carlos Rivera.">
              <a:extLst>
                <a:ext uri="{FF2B5EF4-FFF2-40B4-BE49-F238E27FC236}">
                  <a16:creationId xmlns:a16="http://schemas.microsoft.com/office/drawing/2014/main" id="{09C3F464-505E-1CAC-607D-C7F1080A2690}"/>
                </a:ext>
              </a:extLst>
            </p:cNvPr>
            <p:cNvSpPr/>
            <p:nvPr/>
          </p:nvSpPr>
          <p:spPr>
            <a:xfrm>
              <a:off x="7538354" y="3662071"/>
              <a:ext cx="4305676" cy="1521288"/>
            </a:xfrm>
            <a:prstGeom prst="rect">
              <a:avLst/>
            </a:prstGeom>
            <a:solidFill>
              <a:srgbClr val="B3D7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a:latin typeface="Calibri" panose="020F0502020204030204" pitchFamily="34" charset="0"/>
                <a:cs typeface="Calibri" panose="020F0502020204030204" pitchFamily="34" charset="0"/>
              </a:endParaRPr>
            </a:p>
          </p:txBody>
        </p:sp>
        <p:pic>
          <p:nvPicPr>
            <p:cNvPr id="58" name="Picture 6" descr="A group of people posing for a photo&#10;&#10;Description automatically generated">
              <a:extLst>
                <a:ext uri="{FF2B5EF4-FFF2-40B4-BE49-F238E27FC236}">
                  <a16:creationId xmlns:a16="http://schemas.microsoft.com/office/drawing/2014/main" id="{48ABB98B-4B05-271F-4388-A8D51B16FF41}"/>
                </a:ext>
              </a:extLst>
            </p:cNvPr>
            <p:cNvPicPr>
              <a:picLocks noChangeAspect="1" noChangeArrowheads="1"/>
            </p:cNvPicPr>
            <p:nvPr/>
          </p:nvPicPr>
          <p:blipFill rotWithShape="1">
            <a:blip r:embed="rId10"/>
            <a:srcRect l="40322" t="30741" r="43357" b="35798"/>
            <a:stretch/>
          </p:blipFill>
          <p:spPr bwMode="auto">
            <a:xfrm>
              <a:off x="6184366" y="3662069"/>
              <a:ext cx="1969999" cy="306324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descr="From left to right, Ifeolu David, Austin Lawrence, Duke Cruz, Rowena Woode and Carlos Rivera.">
              <a:extLst>
                <a:ext uri="{FF2B5EF4-FFF2-40B4-BE49-F238E27FC236}">
                  <a16:creationId xmlns:a16="http://schemas.microsoft.com/office/drawing/2014/main" id="{2B282EBE-FB48-B769-00E2-24931F0ACBFC}"/>
                </a:ext>
              </a:extLst>
            </p:cNvPr>
            <p:cNvSpPr txBox="1"/>
            <p:nvPr/>
          </p:nvSpPr>
          <p:spPr>
            <a:xfrm>
              <a:off x="8186225" y="5212159"/>
              <a:ext cx="3632573" cy="923330"/>
            </a:xfrm>
            <a:prstGeom prst="rect">
              <a:avLst/>
            </a:prstGeom>
            <a:noFill/>
          </p:spPr>
          <p:txBody>
            <a:bodyPr wrap="square" lIns="91440" tIns="45720" rIns="91440" bIns="45720" rtlCol="0" anchor="t">
              <a:spAutoFit/>
            </a:bodyPr>
            <a:lstStyle/>
            <a:p>
              <a:r>
                <a:rPr lang="en-US">
                  <a:latin typeface="Calibri"/>
                  <a:cs typeface="Calibri"/>
                </a:rPr>
                <a:t>Awarded the 2024 Jean Bye – American Foundry Society Women </a:t>
              </a:r>
              <a:br>
                <a:rPr lang="en-US">
                  <a:latin typeface="Calibri"/>
                  <a:cs typeface="Calibri"/>
                </a:rPr>
              </a:br>
              <a:r>
                <a:rPr lang="en-US">
                  <a:latin typeface="Calibri"/>
                  <a:cs typeface="Calibri"/>
                </a:rPr>
                <a:t>in </a:t>
              </a:r>
              <a:r>
                <a:rPr lang="en-US" err="1">
                  <a:latin typeface="Calibri"/>
                  <a:cs typeface="Calibri"/>
                </a:rPr>
                <a:t>Metalcasting</a:t>
              </a:r>
              <a:r>
                <a:rPr lang="en-US">
                  <a:latin typeface="Calibri"/>
                  <a:cs typeface="Calibri"/>
                </a:rPr>
                <a:t> national scholarship</a:t>
              </a:r>
              <a:endParaRPr lang="en-US"/>
            </a:p>
          </p:txBody>
        </p:sp>
        <p:pic>
          <p:nvPicPr>
            <p:cNvPr id="60" name="Picture 59" descr="From left to right, Ifeolu David, Austin Lawrence, Duke Cruz, Rowena Woode and Carlos Rivera.">
              <a:extLst>
                <a:ext uri="{FF2B5EF4-FFF2-40B4-BE49-F238E27FC236}">
                  <a16:creationId xmlns:a16="http://schemas.microsoft.com/office/drawing/2014/main" id="{A56C4AED-7978-29DE-4E08-021315B2FCD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02037" y="3812226"/>
              <a:ext cx="665281" cy="537504"/>
            </a:xfrm>
            <a:prstGeom prst="rect">
              <a:avLst/>
            </a:prstGeom>
          </p:spPr>
        </p:pic>
        <p:sp>
          <p:nvSpPr>
            <p:cNvPr id="61" name="TextBox 60" descr="From left to right, Ifeolu David, Austin Lawrence, Duke Cruz, Rowena Woode and Carlos Rivera.">
              <a:extLst>
                <a:ext uri="{FF2B5EF4-FFF2-40B4-BE49-F238E27FC236}">
                  <a16:creationId xmlns:a16="http://schemas.microsoft.com/office/drawing/2014/main" id="{166316F8-D9C8-75AA-043E-8604CC704818}"/>
                </a:ext>
              </a:extLst>
            </p:cNvPr>
            <p:cNvSpPr txBox="1"/>
            <p:nvPr/>
          </p:nvSpPr>
          <p:spPr>
            <a:xfrm>
              <a:off x="8170535" y="4421635"/>
              <a:ext cx="3718700" cy="707886"/>
            </a:xfrm>
            <a:prstGeom prst="rect">
              <a:avLst/>
            </a:prstGeom>
            <a:noFill/>
          </p:spPr>
          <p:txBody>
            <a:bodyPr wrap="square" lIns="91440" tIns="45720" rIns="91440" bIns="45720" rtlCol="0" anchor="t">
              <a:spAutoFit/>
            </a:bodyPr>
            <a:lstStyle/>
            <a:p>
              <a:r>
                <a:rPr lang="en-US" sz="2000" b="1">
                  <a:cs typeface="Calibri"/>
                </a:rPr>
                <a:t>Katelyn Kiser</a:t>
              </a:r>
              <a:endParaRPr lang="en-US" sz="2000"/>
            </a:p>
            <a:p>
              <a:r>
                <a:rPr lang="en-US" sz="2000" i="1">
                  <a:latin typeface="Calibri"/>
                  <a:cs typeface="Calibri"/>
                </a:rPr>
                <a:t>Materials Science and Engineering</a:t>
              </a:r>
              <a:endParaRPr lang="en-US" sz="2000"/>
            </a:p>
          </p:txBody>
        </p:sp>
      </p:grpSp>
    </p:spTree>
    <p:extLst>
      <p:ext uri="{BB962C8B-B14F-4D97-AF65-F5344CB8AC3E}">
        <p14:creationId xmlns:p14="http://schemas.microsoft.com/office/powerpoint/2010/main" val="1461034019"/>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1FDC141-26C4-C7FB-FFFE-7790A34CCDE3}"/>
              </a:ext>
            </a:extLst>
          </p:cNvPr>
          <p:cNvGraphicFramePr>
            <a:graphicFrameLocks noGrp="1"/>
          </p:cNvGraphicFramePr>
          <p:nvPr>
            <p:extLst>
              <p:ext uri="{D42A27DB-BD31-4B8C-83A1-F6EECF244321}">
                <p14:modId xmlns:p14="http://schemas.microsoft.com/office/powerpoint/2010/main" val="305890795"/>
              </p:ext>
            </p:extLst>
          </p:nvPr>
        </p:nvGraphicFramePr>
        <p:xfrm>
          <a:off x="2200830" y="2003058"/>
          <a:ext cx="7562837" cy="924553"/>
        </p:xfrm>
        <a:graphic>
          <a:graphicData uri="http://schemas.openxmlformats.org/drawingml/2006/table">
            <a:tbl>
              <a:tblPr/>
              <a:tblGrid>
                <a:gridCol w="1841499">
                  <a:extLst>
                    <a:ext uri="{9D8B030D-6E8A-4147-A177-3AD203B41FA5}">
                      <a16:colId xmlns:a16="http://schemas.microsoft.com/office/drawing/2014/main" val="2790698691"/>
                    </a:ext>
                  </a:extLst>
                </a:gridCol>
                <a:gridCol w="1797044">
                  <a:extLst>
                    <a:ext uri="{9D8B030D-6E8A-4147-A177-3AD203B41FA5}">
                      <a16:colId xmlns:a16="http://schemas.microsoft.com/office/drawing/2014/main" val="307911081"/>
                    </a:ext>
                  </a:extLst>
                </a:gridCol>
                <a:gridCol w="1797044">
                  <a:extLst>
                    <a:ext uri="{9D8B030D-6E8A-4147-A177-3AD203B41FA5}">
                      <a16:colId xmlns:a16="http://schemas.microsoft.com/office/drawing/2014/main" val="2652895838"/>
                    </a:ext>
                  </a:extLst>
                </a:gridCol>
                <a:gridCol w="2127250">
                  <a:extLst>
                    <a:ext uri="{9D8B030D-6E8A-4147-A177-3AD203B41FA5}">
                      <a16:colId xmlns:a16="http://schemas.microsoft.com/office/drawing/2014/main" val="1388461081"/>
                    </a:ext>
                  </a:extLst>
                </a:gridCol>
              </a:tblGrid>
              <a:tr h="924553">
                <a:tc>
                  <a:txBody>
                    <a:bodyPr/>
                    <a:lstStyle/>
                    <a:p>
                      <a:pPr algn="ctr" fontAlgn="base"/>
                      <a:r>
                        <a:rPr lang="en-US" sz="2800" b="1" i="0" u="none" strike="noStrike">
                          <a:solidFill>
                            <a:srgbClr val="FFFFFF"/>
                          </a:solidFill>
                          <a:effectLst/>
                          <a:latin typeface="Calibri"/>
                        </a:rPr>
                        <a:t>06/24/24</a:t>
                      </a:r>
                      <a:endParaRPr lang="en-US" sz="2800" b="1" i="0">
                        <a:solidFill>
                          <a:srgbClr val="FFFFFF"/>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0000"/>
                    </a:solidFill>
                  </a:tcPr>
                </a:tc>
                <a:tc>
                  <a:txBody>
                    <a:bodyPr/>
                    <a:lstStyle/>
                    <a:p>
                      <a:pPr algn="ctr" fontAlgn="base"/>
                      <a:r>
                        <a:rPr lang="en-US" sz="2800" b="1" i="0" u="none" strike="noStrike">
                          <a:solidFill>
                            <a:srgbClr val="FFFFFF"/>
                          </a:solidFill>
                          <a:effectLst/>
                          <a:latin typeface="Calibri"/>
                        </a:rPr>
                        <a:t>2022</a:t>
                      </a:r>
                      <a:r>
                        <a:rPr lang="en-US" sz="2800" b="1" i="0">
                          <a:solidFill>
                            <a:srgbClr val="FFFFFF"/>
                          </a:solidFill>
                          <a:effectLst/>
                          <a:latin typeface="Calibri"/>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0000"/>
                    </a:solidFill>
                  </a:tcPr>
                </a:tc>
                <a:tc>
                  <a:txBody>
                    <a:bodyPr/>
                    <a:lstStyle/>
                    <a:p>
                      <a:pPr algn="ctr" fontAlgn="base"/>
                      <a:r>
                        <a:rPr lang="en-US" sz="2800" b="1" i="0" u="none" strike="noStrike">
                          <a:solidFill>
                            <a:srgbClr val="FFFFFF"/>
                          </a:solidFill>
                          <a:effectLst/>
                          <a:latin typeface="Calibri"/>
                        </a:rPr>
                        <a:t>2023</a:t>
                      </a:r>
                      <a:r>
                        <a:rPr lang="en-US" sz="2800" b="1" i="0">
                          <a:solidFill>
                            <a:srgbClr val="FFFFFF"/>
                          </a:solidFill>
                          <a:effectLst/>
                          <a:latin typeface="Calibri"/>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0000"/>
                    </a:solidFill>
                  </a:tcPr>
                </a:tc>
                <a:tc>
                  <a:txBody>
                    <a:bodyPr/>
                    <a:lstStyle/>
                    <a:p>
                      <a:pPr algn="ctr" fontAlgn="base"/>
                      <a:r>
                        <a:rPr lang="en-US" sz="2800" b="1" i="0" u="none" strike="noStrike">
                          <a:solidFill>
                            <a:srgbClr val="FFFFFF"/>
                          </a:solidFill>
                          <a:effectLst/>
                          <a:latin typeface="Calibri"/>
                        </a:rPr>
                        <a:t>2024</a:t>
                      </a:r>
                      <a:endParaRPr lang="en-US" sz="2800" b="1" i="0">
                        <a:solidFill>
                          <a:srgbClr val="FFFFFF"/>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0000"/>
                    </a:solidFill>
                  </a:tcPr>
                </a:tc>
                <a:extLst>
                  <a:ext uri="{0D108BD9-81ED-4DB2-BD59-A6C34878D82A}">
                    <a16:rowId xmlns:a16="http://schemas.microsoft.com/office/drawing/2014/main" val="449829050"/>
                  </a:ext>
                </a:extLst>
              </a:tr>
            </a:tbl>
          </a:graphicData>
        </a:graphic>
      </p:graphicFrame>
      <p:graphicFrame>
        <p:nvGraphicFramePr>
          <p:cNvPr id="18" name="Table 17">
            <a:extLst>
              <a:ext uri="{FF2B5EF4-FFF2-40B4-BE49-F238E27FC236}">
                <a16:creationId xmlns:a16="http://schemas.microsoft.com/office/drawing/2014/main" id="{B75ACFB3-FE64-0BCD-484F-0353F1AC5F41}"/>
              </a:ext>
            </a:extLst>
          </p:cNvPr>
          <p:cNvGraphicFramePr>
            <a:graphicFrameLocks noGrp="1"/>
          </p:cNvGraphicFramePr>
          <p:nvPr>
            <p:extLst>
              <p:ext uri="{D42A27DB-BD31-4B8C-83A1-F6EECF244321}">
                <p14:modId xmlns:p14="http://schemas.microsoft.com/office/powerpoint/2010/main" val="584333356"/>
              </p:ext>
            </p:extLst>
          </p:nvPr>
        </p:nvGraphicFramePr>
        <p:xfrm>
          <a:off x="2200830" y="2961208"/>
          <a:ext cx="7571300" cy="2867160"/>
        </p:xfrm>
        <a:graphic>
          <a:graphicData uri="http://schemas.openxmlformats.org/drawingml/2006/table">
            <a:tbl>
              <a:tblPr/>
              <a:tblGrid>
                <a:gridCol w="1877501">
                  <a:extLst>
                    <a:ext uri="{9D8B030D-6E8A-4147-A177-3AD203B41FA5}">
                      <a16:colId xmlns:a16="http://schemas.microsoft.com/office/drawing/2014/main" val="2790698691"/>
                    </a:ext>
                  </a:extLst>
                </a:gridCol>
                <a:gridCol w="1776795">
                  <a:extLst>
                    <a:ext uri="{9D8B030D-6E8A-4147-A177-3AD203B41FA5}">
                      <a16:colId xmlns:a16="http://schemas.microsoft.com/office/drawing/2014/main" val="307911081"/>
                    </a:ext>
                  </a:extLst>
                </a:gridCol>
                <a:gridCol w="1750176">
                  <a:extLst>
                    <a:ext uri="{9D8B030D-6E8A-4147-A177-3AD203B41FA5}">
                      <a16:colId xmlns:a16="http://schemas.microsoft.com/office/drawing/2014/main" val="2652895838"/>
                    </a:ext>
                  </a:extLst>
                </a:gridCol>
                <a:gridCol w="2166828">
                  <a:extLst>
                    <a:ext uri="{9D8B030D-6E8A-4147-A177-3AD203B41FA5}">
                      <a16:colId xmlns:a16="http://schemas.microsoft.com/office/drawing/2014/main" val="1388461081"/>
                    </a:ext>
                  </a:extLst>
                </a:gridCol>
              </a:tblGrid>
              <a:tr h="716790">
                <a:tc>
                  <a:txBody>
                    <a:bodyPr/>
                    <a:lstStyle/>
                    <a:p>
                      <a:pPr algn="ctr" fontAlgn="base"/>
                      <a:r>
                        <a:rPr lang="en-US" sz="2800" b="1" i="0" u="none" strike="noStrike">
                          <a:solidFill>
                            <a:srgbClr val="000000"/>
                          </a:solidFill>
                          <a:effectLst/>
                          <a:latin typeface="+mn-lt"/>
                        </a:rPr>
                        <a:t>MU</a:t>
                      </a:r>
                      <a:r>
                        <a:rPr lang="en-US" sz="2800" b="0" i="0">
                          <a:solidFill>
                            <a:srgbClr val="000000"/>
                          </a:solidFill>
                          <a:effectLst/>
                          <a:latin typeface="+mn-l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1B82D"/>
                    </a:solidFill>
                  </a:tcPr>
                </a:tc>
                <a:tc>
                  <a:txBody>
                    <a:bodyPr/>
                    <a:lstStyle/>
                    <a:p>
                      <a:pPr lvl="0" algn="ctr">
                        <a:buNone/>
                      </a:pPr>
                      <a:r>
                        <a:rPr lang="en-US" sz="2800" b="1" i="0">
                          <a:solidFill>
                            <a:srgbClr val="000000"/>
                          </a:solidFill>
                          <a:effectLst/>
                          <a:latin typeface="+mn-lt"/>
                        </a:rPr>
                        <a:t>5,117</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tc>
                  <a:txBody>
                    <a:bodyPr/>
                    <a:lstStyle/>
                    <a:p>
                      <a:pPr lvl="0" algn="ctr">
                        <a:buNone/>
                      </a:pPr>
                      <a:r>
                        <a:rPr lang="en-US" sz="2800" b="1" i="0">
                          <a:solidFill>
                            <a:srgbClr val="000000"/>
                          </a:solidFill>
                          <a:effectLst/>
                          <a:latin typeface="+mn-lt"/>
                        </a:rPr>
                        <a:t>5,298</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tc>
                  <a:txBody>
                    <a:bodyPr/>
                    <a:lstStyle/>
                    <a:p>
                      <a:pPr algn="ctr" fontAlgn="base"/>
                      <a:r>
                        <a:rPr lang="en-US" sz="2800" b="1" i="0">
                          <a:solidFill>
                            <a:srgbClr val="000000"/>
                          </a:solidFill>
                          <a:effectLst/>
                          <a:latin typeface="+mn-lt"/>
                        </a:rPr>
                        <a:t>6,232 (</a:t>
                      </a:r>
                      <a:r>
                        <a:rPr lang="en-US" sz="2800" b="1" i="0" kern="1200">
                          <a:solidFill>
                            <a:srgbClr val="00B050"/>
                          </a:solidFill>
                          <a:effectLst/>
                          <a:latin typeface="+mn-lt"/>
                          <a:ea typeface="+mn-ea"/>
                          <a:cs typeface="+mn-cs"/>
                        </a:rPr>
                        <a:t>18%</a:t>
                      </a:r>
                      <a:r>
                        <a:rPr lang="en-US" sz="2800" b="1" i="0">
                          <a:solidFill>
                            <a:srgbClr val="000000"/>
                          </a:solidFill>
                          <a:effectLst/>
                          <a:latin typeface="+mn-l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extLst>
                  <a:ext uri="{0D108BD9-81ED-4DB2-BD59-A6C34878D82A}">
                    <a16:rowId xmlns:a16="http://schemas.microsoft.com/office/drawing/2014/main" val="1795777004"/>
                  </a:ext>
                </a:extLst>
              </a:tr>
              <a:tr h="716790">
                <a:tc>
                  <a:txBody>
                    <a:bodyPr/>
                    <a:lstStyle/>
                    <a:p>
                      <a:pPr algn="ctr" fontAlgn="base"/>
                      <a:r>
                        <a:rPr lang="en-US" sz="2800" b="1" i="0" u="none" strike="noStrike">
                          <a:solidFill>
                            <a:srgbClr val="FFFFFF"/>
                          </a:solidFill>
                          <a:effectLst/>
                          <a:latin typeface="+mn-lt"/>
                        </a:rPr>
                        <a:t>UMKC</a:t>
                      </a:r>
                      <a:r>
                        <a:rPr lang="en-US" sz="2800" b="0" i="0">
                          <a:solidFill>
                            <a:srgbClr val="000000"/>
                          </a:solidFill>
                          <a:effectLst/>
                          <a:latin typeface="+mn-l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66CC"/>
                    </a:solidFill>
                  </a:tcPr>
                </a:tc>
                <a:tc>
                  <a:txBody>
                    <a:bodyPr/>
                    <a:lstStyle/>
                    <a:p>
                      <a:pPr lvl="0" algn="ctr">
                        <a:buNone/>
                      </a:pPr>
                      <a:r>
                        <a:rPr lang="en-US" sz="2800" b="1" i="0">
                          <a:solidFill>
                            <a:srgbClr val="000000"/>
                          </a:solidFill>
                          <a:effectLst/>
                          <a:latin typeface="+mn-lt"/>
                        </a:rPr>
                        <a:t>1,356</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tc>
                  <a:txBody>
                    <a:bodyPr/>
                    <a:lstStyle/>
                    <a:p>
                      <a:pPr lvl="0" algn="ctr">
                        <a:buNone/>
                      </a:pPr>
                      <a:r>
                        <a:rPr lang="en-US" sz="2800" b="1" i="0">
                          <a:solidFill>
                            <a:srgbClr val="000000"/>
                          </a:solidFill>
                          <a:effectLst/>
                          <a:latin typeface="+mn-lt"/>
                        </a:rPr>
                        <a:t>1,485</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tc>
                  <a:txBody>
                    <a:bodyPr/>
                    <a:lstStyle/>
                    <a:p>
                      <a:pPr algn="ctr" fontAlgn="base"/>
                      <a:r>
                        <a:rPr lang="en-US" sz="2800" b="1" i="0">
                          <a:solidFill>
                            <a:srgbClr val="000000"/>
                          </a:solidFill>
                          <a:effectLst/>
                          <a:latin typeface="+mn-lt"/>
                        </a:rPr>
                        <a:t>1,514 (</a:t>
                      </a:r>
                      <a:r>
                        <a:rPr lang="en-US" sz="2800" b="1" i="0" kern="1200">
                          <a:solidFill>
                            <a:srgbClr val="00B050"/>
                          </a:solidFill>
                          <a:effectLst/>
                          <a:latin typeface="+mn-lt"/>
                          <a:ea typeface="+mn-ea"/>
                          <a:cs typeface="+mn-cs"/>
                        </a:rPr>
                        <a:t>2%</a:t>
                      </a:r>
                      <a:r>
                        <a:rPr lang="en-US" sz="2800" b="1" i="0">
                          <a:solidFill>
                            <a:srgbClr val="000000"/>
                          </a:solidFill>
                          <a:effectLst/>
                          <a:latin typeface="+mn-l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extLst>
                  <a:ext uri="{0D108BD9-81ED-4DB2-BD59-A6C34878D82A}">
                    <a16:rowId xmlns:a16="http://schemas.microsoft.com/office/drawing/2014/main" val="374200782"/>
                  </a:ext>
                </a:extLst>
              </a:tr>
              <a:tr h="716790">
                <a:tc>
                  <a:txBody>
                    <a:bodyPr/>
                    <a:lstStyle/>
                    <a:p>
                      <a:pPr algn="ctr" fontAlgn="base"/>
                      <a:r>
                        <a:rPr lang="en-US" sz="2800" b="1" i="0" u="none" strike="noStrike">
                          <a:solidFill>
                            <a:srgbClr val="FFFFFF"/>
                          </a:solidFill>
                          <a:effectLst/>
                          <a:latin typeface="+mn-lt"/>
                        </a:rPr>
                        <a:t>S&amp;T</a:t>
                      </a:r>
                      <a:r>
                        <a:rPr lang="en-US" sz="2800" b="0" i="0">
                          <a:solidFill>
                            <a:srgbClr val="000000"/>
                          </a:solidFill>
                          <a:effectLst/>
                          <a:latin typeface="+mn-l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7A33"/>
                    </a:solidFill>
                  </a:tcPr>
                </a:tc>
                <a:tc>
                  <a:txBody>
                    <a:bodyPr/>
                    <a:lstStyle/>
                    <a:p>
                      <a:pPr lvl="0" algn="ctr">
                        <a:buNone/>
                      </a:pPr>
                      <a:r>
                        <a:rPr lang="en-US" sz="2800" b="1" i="0">
                          <a:solidFill>
                            <a:srgbClr val="000000"/>
                          </a:solidFill>
                          <a:effectLst/>
                          <a:latin typeface="+mn-lt"/>
                        </a:rPr>
                        <a:t>1,150</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tc>
                  <a:txBody>
                    <a:bodyPr/>
                    <a:lstStyle/>
                    <a:p>
                      <a:pPr lvl="0" algn="ctr">
                        <a:buNone/>
                      </a:pPr>
                      <a:r>
                        <a:rPr lang="en-US" sz="2800" b="1" i="0">
                          <a:solidFill>
                            <a:srgbClr val="000000"/>
                          </a:solidFill>
                          <a:effectLst/>
                          <a:latin typeface="+mn-lt"/>
                        </a:rPr>
                        <a:t>1,314</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tc>
                  <a:txBody>
                    <a:bodyPr/>
                    <a:lstStyle/>
                    <a:p>
                      <a:pPr algn="ctr" fontAlgn="base"/>
                      <a:r>
                        <a:rPr lang="en-US" sz="2800" b="1" i="0">
                          <a:solidFill>
                            <a:srgbClr val="000000"/>
                          </a:solidFill>
                          <a:effectLst/>
                          <a:latin typeface="+mn-lt"/>
                        </a:rPr>
                        <a:t>1,463 (</a:t>
                      </a:r>
                      <a:r>
                        <a:rPr lang="en-US" sz="2800" b="1" i="0" kern="1200">
                          <a:solidFill>
                            <a:srgbClr val="00B050"/>
                          </a:solidFill>
                          <a:effectLst/>
                          <a:latin typeface="+mn-lt"/>
                          <a:ea typeface="+mn-ea"/>
                          <a:cs typeface="+mn-cs"/>
                        </a:rPr>
                        <a:t>11%</a:t>
                      </a:r>
                      <a:r>
                        <a:rPr lang="en-US" sz="2800" b="1" i="0">
                          <a:solidFill>
                            <a:srgbClr val="000000"/>
                          </a:solidFill>
                          <a:effectLst/>
                          <a:latin typeface="+mn-l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extLst>
                  <a:ext uri="{0D108BD9-81ED-4DB2-BD59-A6C34878D82A}">
                    <a16:rowId xmlns:a16="http://schemas.microsoft.com/office/drawing/2014/main" val="3716035611"/>
                  </a:ext>
                </a:extLst>
              </a:tr>
              <a:tr h="716790">
                <a:tc>
                  <a:txBody>
                    <a:bodyPr/>
                    <a:lstStyle/>
                    <a:p>
                      <a:pPr algn="ctr" fontAlgn="base"/>
                      <a:r>
                        <a:rPr lang="en-US" sz="2800" b="1" i="0" u="none" strike="noStrike">
                          <a:solidFill>
                            <a:srgbClr val="FFFFFF"/>
                          </a:solidFill>
                          <a:effectLst/>
                          <a:latin typeface="+mn-lt"/>
                        </a:rPr>
                        <a:t>UMSL</a:t>
                      </a:r>
                      <a:r>
                        <a:rPr lang="en-US" sz="2800" b="0" i="0">
                          <a:solidFill>
                            <a:srgbClr val="000000"/>
                          </a:solidFill>
                          <a:effectLst/>
                          <a:latin typeface="+mn-l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981E32"/>
                    </a:solidFill>
                  </a:tcPr>
                </a:tc>
                <a:tc>
                  <a:txBody>
                    <a:bodyPr/>
                    <a:lstStyle/>
                    <a:p>
                      <a:pPr lvl="0" algn="ctr">
                        <a:buNone/>
                      </a:pPr>
                      <a:r>
                        <a:rPr lang="en-US" sz="2800" b="1" i="0">
                          <a:solidFill>
                            <a:srgbClr val="000000"/>
                          </a:solidFill>
                          <a:effectLst/>
                          <a:latin typeface="+mn-lt"/>
                        </a:rPr>
                        <a:t>428</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tc>
                  <a:txBody>
                    <a:bodyPr/>
                    <a:lstStyle/>
                    <a:p>
                      <a:pPr lvl="0" algn="ctr">
                        <a:buNone/>
                      </a:pPr>
                      <a:r>
                        <a:rPr lang="en-US" sz="2800" b="1" i="0">
                          <a:solidFill>
                            <a:srgbClr val="000000"/>
                          </a:solidFill>
                          <a:effectLst/>
                          <a:latin typeface="+mn-lt"/>
                        </a:rPr>
                        <a:t>522</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tc>
                  <a:txBody>
                    <a:bodyPr/>
                    <a:lstStyle/>
                    <a:p>
                      <a:pPr algn="ctr" fontAlgn="base"/>
                      <a:r>
                        <a:rPr lang="en-US" sz="2800" b="1" i="0">
                          <a:solidFill>
                            <a:srgbClr val="000000"/>
                          </a:solidFill>
                          <a:effectLst/>
                          <a:latin typeface="+mn-lt"/>
                        </a:rPr>
                        <a:t>574 (</a:t>
                      </a:r>
                      <a:r>
                        <a:rPr lang="en-US" sz="2800" b="1" i="0" kern="1200">
                          <a:solidFill>
                            <a:srgbClr val="00B050"/>
                          </a:solidFill>
                          <a:effectLst/>
                          <a:latin typeface="+mn-lt"/>
                          <a:ea typeface="+mn-ea"/>
                          <a:cs typeface="+mn-cs"/>
                        </a:rPr>
                        <a:t>10%</a:t>
                      </a:r>
                      <a:r>
                        <a:rPr lang="en-US" sz="2800" b="1" i="0">
                          <a:solidFill>
                            <a:srgbClr val="000000"/>
                          </a:solidFill>
                          <a:effectLst/>
                          <a:latin typeface="+mn-l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extLst>
                  <a:ext uri="{0D108BD9-81ED-4DB2-BD59-A6C34878D82A}">
                    <a16:rowId xmlns:a16="http://schemas.microsoft.com/office/drawing/2014/main" val="1378102660"/>
                  </a:ext>
                </a:extLst>
              </a:tr>
            </a:tbl>
          </a:graphicData>
        </a:graphic>
      </p:graphicFrame>
      <p:sp>
        <p:nvSpPr>
          <p:cNvPr id="19" name="TextBox 1">
            <a:extLst>
              <a:ext uri="{FF2B5EF4-FFF2-40B4-BE49-F238E27FC236}">
                <a16:creationId xmlns:a16="http://schemas.microsoft.com/office/drawing/2014/main" id="{54EAC5FB-00F6-0659-2465-8C9F2D81107A}"/>
              </a:ext>
            </a:extLst>
          </p:cNvPr>
          <p:cNvSpPr txBox="1"/>
          <p:nvPr/>
        </p:nvSpPr>
        <p:spPr>
          <a:xfrm>
            <a:off x="3524797" y="1043757"/>
            <a:ext cx="5142405"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800" b="1">
                <a:solidFill>
                  <a:srgbClr val="040404"/>
                </a:solidFill>
                <a:latin typeface="Calibri" panose="020F0502020204030204"/>
              </a:rPr>
              <a:t>FTC Accepted (Active) Students</a:t>
            </a:r>
            <a:endParaRPr kumimoji="0" lang="en-US" sz="2800" b="0" i="1" u="none" strike="noStrike" kern="1200" cap="none" spc="0" normalizeH="0" baseline="0" noProof="0">
              <a:ln>
                <a:noFill/>
              </a:ln>
              <a:solidFill>
                <a:srgbClr val="040404"/>
              </a:solidFill>
              <a:effectLst/>
              <a:uLnTx/>
              <a:uFillTx/>
              <a:latin typeface="Calibri" panose="020F0502020204030204"/>
              <a:ea typeface="+mn-ea"/>
              <a:cs typeface="+mn-cs"/>
            </a:endParaRPr>
          </a:p>
        </p:txBody>
      </p:sp>
      <p:sp>
        <p:nvSpPr>
          <p:cNvPr id="6" name="Slide Number Placeholder 3">
            <a:extLst>
              <a:ext uri="{FF2B5EF4-FFF2-40B4-BE49-F238E27FC236}">
                <a16:creationId xmlns:a16="http://schemas.microsoft.com/office/drawing/2014/main" id="{44319CB3-4174-8CCB-C6BD-9DF6742D0EBD}"/>
              </a:ext>
            </a:extLst>
          </p:cNvPr>
          <p:cNvSpPr>
            <a:spLocks noGrp="1"/>
          </p:cNvSpPr>
          <p:nvPr>
            <p:ph type="sldNum" sz="quarter" idx="12"/>
          </p:nvPr>
        </p:nvSpPr>
        <p:spPr>
          <a:xfrm>
            <a:off x="9448800" y="6489700"/>
            <a:ext cx="2743200" cy="365125"/>
          </a:xfrm>
        </p:spPr>
        <p:txBody>
          <a:bodyPr/>
          <a:lstStyle/>
          <a:p>
            <a:fld id="{C6C19187-0210-4CC7-AE51-7FFB2AB55339}" type="slidenum">
              <a:rPr lang="en-US" smtClean="0"/>
              <a:t>4</a:t>
            </a:fld>
            <a:endParaRPr lang="en-US"/>
          </a:p>
        </p:txBody>
      </p:sp>
      <p:sp>
        <p:nvSpPr>
          <p:cNvPr id="8" name="Title 1">
            <a:extLst>
              <a:ext uri="{FF2B5EF4-FFF2-40B4-BE49-F238E27FC236}">
                <a16:creationId xmlns:a16="http://schemas.microsoft.com/office/drawing/2014/main" id="{F2E090FC-E83C-3352-EAD7-3DA6374E769F}"/>
              </a:ext>
            </a:extLst>
          </p:cNvPr>
          <p:cNvSpPr txBox="1">
            <a:spLocks/>
          </p:cNvSpPr>
          <p:nvPr/>
        </p:nvSpPr>
        <p:spPr>
          <a:xfrm>
            <a:off x="0" y="88595"/>
            <a:ext cx="12197986" cy="90744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a:lstStyle>
          <a:p>
            <a:r>
              <a:rPr lang="en-US" sz="4000"/>
              <a:t>Admissions Update</a:t>
            </a:r>
          </a:p>
        </p:txBody>
      </p:sp>
    </p:spTree>
    <p:extLst>
      <p:ext uri="{BB962C8B-B14F-4D97-AF65-F5344CB8AC3E}">
        <p14:creationId xmlns:p14="http://schemas.microsoft.com/office/powerpoint/2010/main" val="1905387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1CEC88-F79D-80A5-9D19-D916E49AC8A4}"/>
              </a:ext>
            </a:extLst>
          </p:cNvPr>
          <p:cNvSpPr>
            <a:spLocks noGrp="1"/>
          </p:cNvSpPr>
          <p:nvPr>
            <p:ph type="title"/>
          </p:nvPr>
        </p:nvSpPr>
        <p:spPr>
          <a:xfrm>
            <a:off x="838200" y="365125"/>
            <a:ext cx="10515600" cy="1325563"/>
          </a:xfrm>
        </p:spPr>
        <p:txBody>
          <a:bodyPr/>
          <a:lstStyle/>
          <a:p>
            <a:r>
              <a:rPr lang="en-US"/>
              <a:t>America’s Best Colleges 2024</a:t>
            </a:r>
          </a:p>
        </p:txBody>
      </p:sp>
      <p:sp>
        <p:nvSpPr>
          <p:cNvPr id="13" name="Content Placeholder 12">
            <a:extLst>
              <a:ext uri="{FF2B5EF4-FFF2-40B4-BE49-F238E27FC236}">
                <a16:creationId xmlns:a16="http://schemas.microsoft.com/office/drawing/2014/main" id="{2FEE0459-EA80-22EC-139F-B83CD53C0E96}"/>
              </a:ext>
            </a:extLst>
          </p:cNvPr>
          <p:cNvSpPr>
            <a:spLocks noGrp="1"/>
          </p:cNvSpPr>
          <p:nvPr>
            <p:ph idx="1"/>
          </p:nvPr>
        </p:nvSpPr>
        <p:spPr>
          <a:xfrm>
            <a:off x="2926216" y="4423087"/>
            <a:ext cx="8582611" cy="1951280"/>
          </a:xfrm>
        </p:spPr>
        <p:txBody>
          <a:bodyPr vert="horz" lIns="91440" tIns="45720" rIns="91440" bIns="45720" rtlCol="0" anchor="t">
            <a:normAutofit fontScale="92500" lnSpcReduction="10000"/>
          </a:bodyPr>
          <a:lstStyle/>
          <a:p>
            <a:pPr>
              <a:buFont typeface="Arial" panose="020B0604020202020204" pitchFamily="34" charset="0"/>
              <a:buChar char="•"/>
            </a:pPr>
            <a:r>
              <a:rPr lang="en-US" b="0" i="0" u="none" strike="noStrike">
                <a:solidFill>
                  <a:srgbClr val="000000"/>
                </a:solidFill>
                <a:effectLst/>
                <a:highlight>
                  <a:srgbClr val="FFFFFF"/>
                </a:highlight>
                <a:latin typeface="Calibri"/>
                <a:ea typeface="Calibri"/>
                <a:cs typeface="Calibri"/>
              </a:rPr>
              <a:t>Money Magazine list of nation’s top universities based on graduation rates, cost of attendance, financial aid, alumni salaries and more</a:t>
            </a:r>
          </a:p>
          <a:p>
            <a:pPr>
              <a:buFont typeface="Arial" panose="020B0604020202020204" pitchFamily="34" charset="0"/>
              <a:buChar char="•"/>
            </a:pPr>
            <a:r>
              <a:rPr lang="en-US">
                <a:solidFill>
                  <a:srgbClr val="000000"/>
                </a:solidFill>
                <a:highlight>
                  <a:srgbClr val="FFFFFF"/>
                </a:highlight>
                <a:latin typeface="Calibri"/>
                <a:ea typeface="Calibri"/>
                <a:cs typeface="Calibri"/>
              </a:rPr>
              <a:t>S&amp;T also selected as one of the “Best Public Colleges” with a score in top third of ratings</a:t>
            </a:r>
            <a:endParaRPr lang="en-US">
              <a:latin typeface="Calibri"/>
              <a:ea typeface="Calibri"/>
              <a:cs typeface="Calibri"/>
            </a:endParaRPr>
          </a:p>
        </p:txBody>
      </p:sp>
      <p:pic>
        <p:nvPicPr>
          <p:cNvPr id="1026" name="Picture 2">
            <a:extLst>
              <a:ext uri="{FF2B5EF4-FFF2-40B4-BE49-F238E27FC236}">
                <a16:creationId xmlns:a16="http://schemas.microsoft.com/office/drawing/2014/main" id="{29461561-3FE0-AA5A-137E-988779212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319" y="4570403"/>
            <a:ext cx="1905128" cy="1488381"/>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FA0FEF6-C352-057F-07E8-57B30DF43E1C}"/>
              </a:ext>
            </a:extLst>
          </p:cNvPr>
          <p:cNvGrpSpPr/>
          <p:nvPr/>
        </p:nvGrpSpPr>
        <p:grpSpPr>
          <a:xfrm>
            <a:off x="4903455" y="1425240"/>
            <a:ext cx="2248499" cy="2343680"/>
            <a:chOff x="655309" y="1404820"/>
            <a:chExt cx="2248499" cy="2343680"/>
          </a:xfrm>
        </p:grpSpPr>
        <p:pic>
          <p:nvPicPr>
            <p:cNvPr id="6" name="Picture 5">
              <a:extLst>
                <a:ext uri="{FF2B5EF4-FFF2-40B4-BE49-F238E27FC236}">
                  <a16:creationId xmlns:a16="http://schemas.microsoft.com/office/drawing/2014/main" id="{923D2859-6260-C173-CD68-71E4EE5B3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404820"/>
              <a:ext cx="1882719" cy="2018167"/>
            </a:xfrm>
            <a:prstGeom prst="rect">
              <a:avLst/>
            </a:prstGeom>
          </p:spPr>
        </p:pic>
        <p:grpSp>
          <p:nvGrpSpPr>
            <p:cNvPr id="18" name="Group 17">
              <a:extLst>
                <a:ext uri="{FF2B5EF4-FFF2-40B4-BE49-F238E27FC236}">
                  <a16:creationId xmlns:a16="http://schemas.microsoft.com/office/drawing/2014/main" id="{19C0DFE3-E0F0-13AB-F20C-45121DAAF3DD}"/>
                </a:ext>
              </a:extLst>
            </p:cNvPr>
            <p:cNvGrpSpPr/>
            <p:nvPr/>
          </p:nvGrpSpPr>
          <p:grpSpPr>
            <a:xfrm>
              <a:off x="655309" y="3276862"/>
              <a:ext cx="2248499" cy="471638"/>
              <a:chOff x="1543740" y="3199172"/>
              <a:chExt cx="2248499" cy="471638"/>
            </a:xfrm>
          </p:grpSpPr>
          <p:sp>
            <p:nvSpPr>
              <p:cNvPr id="14" name="5-Point Star 13">
                <a:extLst>
                  <a:ext uri="{FF2B5EF4-FFF2-40B4-BE49-F238E27FC236}">
                    <a16:creationId xmlns:a16="http://schemas.microsoft.com/office/drawing/2014/main" id="{60B257AC-15F4-8567-40DA-C253C0A93C96}"/>
                  </a:ext>
                </a:extLst>
              </p:cNvPr>
              <p:cNvSpPr/>
              <p:nvPr/>
            </p:nvSpPr>
            <p:spPr>
              <a:xfrm>
                <a:off x="1543740" y="3199172"/>
                <a:ext cx="471638" cy="471638"/>
              </a:xfrm>
              <a:prstGeom prst="star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a:extLst>
                  <a:ext uri="{FF2B5EF4-FFF2-40B4-BE49-F238E27FC236}">
                    <a16:creationId xmlns:a16="http://schemas.microsoft.com/office/drawing/2014/main" id="{48B22E01-A5A5-09F4-B224-CFF2DF7DA6AF}"/>
                  </a:ext>
                </a:extLst>
              </p:cNvPr>
              <p:cNvSpPr/>
              <p:nvPr/>
            </p:nvSpPr>
            <p:spPr>
              <a:xfrm>
                <a:off x="2136027" y="3199172"/>
                <a:ext cx="471638" cy="471638"/>
              </a:xfrm>
              <a:prstGeom prst="star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a:extLst>
                  <a:ext uri="{FF2B5EF4-FFF2-40B4-BE49-F238E27FC236}">
                    <a16:creationId xmlns:a16="http://schemas.microsoft.com/office/drawing/2014/main" id="{F898E996-462C-6723-CA86-EF21855CAE1C}"/>
                  </a:ext>
                </a:extLst>
              </p:cNvPr>
              <p:cNvSpPr/>
              <p:nvPr/>
            </p:nvSpPr>
            <p:spPr>
              <a:xfrm>
                <a:off x="2728314" y="3199172"/>
                <a:ext cx="471638" cy="471638"/>
              </a:xfrm>
              <a:prstGeom prst="star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a:extLst>
                  <a:ext uri="{FF2B5EF4-FFF2-40B4-BE49-F238E27FC236}">
                    <a16:creationId xmlns:a16="http://schemas.microsoft.com/office/drawing/2014/main" id="{7D28BE4E-6273-7224-70EF-556485D6684B}"/>
                  </a:ext>
                </a:extLst>
              </p:cNvPr>
              <p:cNvSpPr/>
              <p:nvPr/>
            </p:nvSpPr>
            <p:spPr>
              <a:xfrm>
                <a:off x="3320601" y="3199172"/>
                <a:ext cx="471638" cy="471638"/>
              </a:xfrm>
              <a:prstGeom prst="star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a:extLst>
              <a:ext uri="{FF2B5EF4-FFF2-40B4-BE49-F238E27FC236}">
                <a16:creationId xmlns:a16="http://schemas.microsoft.com/office/drawing/2014/main" id="{8DE7FFD7-8920-5FE3-AA42-39A515CAA497}"/>
              </a:ext>
            </a:extLst>
          </p:cNvPr>
          <p:cNvGrpSpPr>
            <a:grpSpLocks/>
          </p:cNvGrpSpPr>
          <p:nvPr/>
        </p:nvGrpSpPr>
        <p:grpSpPr>
          <a:xfrm>
            <a:off x="655310" y="1653358"/>
            <a:ext cx="2840786" cy="2109486"/>
            <a:chOff x="3949463" y="1632938"/>
            <a:chExt cx="2840786" cy="2109486"/>
          </a:xfrm>
        </p:grpSpPr>
        <p:pic>
          <p:nvPicPr>
            <p:cNvPr id="8" name="Picture 7" descr="A green and black sign&#10;&#10;Description automatically generated">
              <a:extLst>
                <a:ext uri="{FF2B5EF4-FFF2-40B4-BE49-F238E27FC236}">
                  <a16:creationId xmlns:a16="http://schemas.microsoft.com/office/drawing/2014/main" id="{B3E0C6C1-13E5-A178-BBA2-F2C82D1999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8373" y="1632938"/>
              <a:ext cx="1922966" cy="1561976"/>
            </a:xfrm>
            <a:prstGeom prst="rect">
              <a:avLst/>
            </a:prstGeom>
          </p:spPr>
        </p:pic>
        <p:grpSp>
          <p:nvGrpSpPr>
            <p:cNvPr id="40" name="Group 39">
              <a:extLst>
                <a:ext uri="{FF2B5EF4-FFF2-40B4-BE49-F238E27FC236}">
                  <a16:creationId xmlns:a16="http://schemas.microsoft.com/office/drawing/2014/main" id="{3C2B7A68-CABC-985C-AE02-9C7F45D05B7E}"/>
                </a:ext>
              </a:extLst>
            </p:cNvPr>
            <p:cNvGrpSpPr>
              <a:grpSpLocks/>
            </p:cNvGrpSpPr>
            <p:nvPr/>
          </p:nvGrpSpPr>
          <p:grpSpPr>
            <a:xfrm>
              <a:off x="3949463" y="3270786"/>
              <a:ext cx="2840786" cy="471638"/>
              <a:chOff x="3949463" y="3270786"/>
              <a:chExt cx="2840786" cy="471638"/>
            </a:xfrm>
          </p:grpSpPr>
          <p:sp>
            <p:nvSpPr>
              <p:cNvPr id="25" name="5-Point Star 24">
                <a:extLst>
                  <a:ext uri="{FF2B5EF4-FFF2-40B4-BE49-F238E27FC236}">
                    <a16:creationId xmlns:a16="http://schemas.microsoft.com/office/drawing/2014/main" id="{58C70E07-461C-1472-5D2B-2E20A6B0A692}"/>
                  </a:ext>
                </a:extLst>
              </p:cNvPr>
              <p:cNvSpPr>
                <a:spLocks/>
              </p:cNvSpPr>
              <p:nvPr/>
            </p:nvSpPr>
            <p:spPr>
              <a:xfrm>
                <a:off x="3949463" y="3270786"/>
                <a:ext cx="471638" cy="471638"/>
              </a:xfrm>
              <a:prstGeom prst="star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a:extLst>
                  <a:ext uri="{FF2B5EF4-FFF2-40B4-BE49-F238E27FC236}">
                    <a16:creationId xmlns:a16="http://schemas.microsoft.com/office/drawing/2014/main" id="{1A4A9D97-674D-3531-A542-3AE544D893A6}"/>
                  </a:ext>
                </a:extLst>
              </p:cNvPr>
              <p:cNvSpPr>
                <a:spLocks/>
              </p:cNvSpPr>
              <p:nvPr/>
            </p:nvSpPr>
            <p:spPr>
              <a:xfrm>
                <a:off x="4541750" y="3270786"/>
                <a:ext cx="471638" cy="471638"/>
              </a:xfrm>
              <a:prstGeom prst="star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a:extLst>
                  <a:ext uri="{FF2B5EF4-FFF2-40B4-BE49-F238E27FC236}">
                    <a16:creationId xmlns:a16="http://schemas.microsoft.com/office/drawing/2014/main" id="{1FADC956-CB3D-5553-D3D6-66D2DB5CC83B}"/>
                  </a:ext>
                </a:extLst>
              </p:cNvPr>
              <p:cNvSpPr>
                <a:spLocks/>
              </p:cNvSpPr>
              <p:nvPr/>
            </p:nvSpPr>
            <p:spPr>
              <a:xfrm>
                <a:off x="5134037" y="3270786"/>
                <a:ext cx="471638" cy="471638"/>
              </a:xfrm>
              <a:prstGeom prst="star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a:extLst>
                  <a:ext uri="{FF2B5EF4-FFF2-40B4-BE49-F238E27FC236}">
                    <a16:creationId xmlns:a16="http://schemas.microsoft.com/office/drawing/2014/main" id="{BD2FC36E-8BCD-A582-A088-306EA81488DA}"/>
                  </a:ext>
                </a:extLst>
              </p:cNvPr>
              <p:cNvSpPr>
                <a:spLocks/>
              </p:cNvSpPr>
              <p:nvPr/>
            </p:nvSpPr>
            <p:spPr>
              <a:xfrm>
                <a:off x="5726324" y="3270786"/>
                <a:ext cx="471638" cy="471638"/>
              </a:xfrm>
              <a:prstGeom prst="star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650F4C0E-1D7C-2E12-35D5-938B3C6877EA}"/>
                  </a:ext>
                </a:extLst>
              </p:cNvPr>
              <p:cNvGrpSpPr>
                <a:grpSpLocks/>
              </p:cNvGrpSpPr>
              <p:nvPr/>
            </p:nvGrpSpPr>
            <p:grpSpPr>
              <a:xfrm>
                <a:off x="6318611" y="3270786"/>
                <a:ext cx="471638" cy="471638"/>
                <a:chOff x="6318611" y="3270786"/>
                <a:chExt cx="471638" cy="471638"/>
              </a:xfrm>
            </p:grpSpPr>
            <p:sp>
              <p:nvSpPr>
                <p:cNvPr id="29" name="5-Point Star 28">
                  <a:extLst>
                    <a:ext uri="{FF2B5EF4-FFF2-40B4-BE49-F238E27FC236}">
                      <a16:creationId xmlns:a16="http://schemas.microsoft.com/office/drawing/2014/main" id="{914D8E1B-1F4F-7001-793F-9F8E3C7B2C7D}"/>
                    </a:ext>
                  </a:extLst>
                </p:cNvPr>
                <p:cNvSpPr>
                  <a:spLocks/>
                </p:cNvSpPr>
                <p:nvPr/>
              </p:nvSpPr>
              <p:spPr>
                <a:xfrm>
                  <a:off x="6318611" y="3270786"/>
                  <a:ext cx="471638" cy="471638"/>
                </a:xfrm>
                <a:prstGeom prst="star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2B589E3-F670-B8CD-CD55-9E57B82E35A8}"/>
                    </a:ext>
                  </a:extLst>
                </p:cNvPr>
                <p:cNvSpPr>
                  <a:spLocks/>
                </p:cNvSpPr>
                <p:nvPr/>
              </p:nvSpPr>
              <p:spPr>
                <a:xfrm>
                  <a:off x="6554430" y="3270786"/>
                  <a:ext cx="235819" cy="471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a:t>
                  </a:r>
                </a:p>
              </p:txBody>
            </p:sp>
          </p:grpSp>
        </p:grpSp>
      </p:grpSp>
      <p:grpSp>
        <p:nvGrpSpPr>
          <p:cNvPr id="4" name="Group 3">
            <a:extLst>
              <a:ext uri="{FF2B5EF4-FFF2-40B4-BE49-F238E27FC236}">
                <a16:creationId xmlns:a16="http://schemas.microsoft.com/office/drawing/2014/main" id="{CEDF03D7-245E-E6A7-D94E-76D9EBF6815D}"/>
              </a:ext>
            </a:extLst>
          </p:cNvPr>
          <p:cNvGrpSpPr/>
          <p:nvPr/>
        </p:nvGrpSpPr>
        <p:grpSpPr>
          <a:xfrm>
            <a:off x="8559313" y="1706396"/>
            <a:ext cx="2521682" cy="2062524"/>
            <a:chOff x="8559313" y="1706396"/>
            <a:chExt cx="2521682" cy="2062524"/>
          </a:xfrm>
        </p:grpSpPr>
        <p:grpSp>
          <p:nvGrpSpPr>
            <p:cNvPr id="19" name="Group 18">
              <a:extLst>
                <a:ext uri="{FF2B5EF4-FFF2-40B4-BE49-F238E27FC236}">
                  <a16:creationId xmlns:a16="http://schemas.microsoft.com/office/drawing/2014/main" id="{9CA6BD95-4562-A16E-56B6-0E45C13E9267}"/>
                </a:ext>
              </a:extLst>
            </p:cNvPr>
            <p:cNvGrpSpPr/>
            <p:nvPr/>
          </p:nvGrpSpPr>
          <p:grpSpPr>
            <a:xfrm>
              <a:off x="8695905" y="3297282"/>
              <a:ext cx="2248499" cy="471638"/>
              <a:chOff x="1543740" y="3199172"/>
              <a:chExt cx="2248499" cy="471638"/>
            </a:xfrm>
          </p:grpSpPr>
          <p:sp>
            <p:nvSpPr>
              <p:cNvPr id="20" name="5-Point Star 19">
                <a:extLst>
                  <a:ext uri="{FF2B5EF4-FFF2-40B4-BE49-F238E27FC236}">
                    <a16:creationId xmlns:a16="http://schemas.microsoft.com/office/drawing/2014/main" id="{ACAEDFB9-237B-4A2A-0361-9F56B811B9A6}"/>
                  </a:ext>
                </a:extLst>
              </p:cNvPr>
              <p:cNvSpPr/>
              <p:nvPr/>
            </p:nvSpPr>
            <p:spPr>
              <a:xfrm>
                <a:off x="1543740" y="3199172"/>
                <a:ext cx="471638" cy="471638"/>
              </a:xfrm>
              <a:prstGeom prst="star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5-Point Star 20">
                <a:extLst>
                  <a:ext uri="{FF2B5EF4-FFF2-40B4-BE49-F238E27FC236}">
                    <a16:creationId xmlns:a16="http://schemas.microsoft.com/office/drawing/2014/main" id="{1AC51398-D34A-9917-86BC-A05A29C07A89}"/>
                  </a:ext>
                </a:extLst>
              </p:cNvPr>
              <p:cNvSpPr/>
              <p:nvPr/>
            </p:nvSpPr>
            <p:spPr>
              <a:xfrm>
                <a:off x="2136027" y="3199172"/>
                <a:ext cx="471638" cy="471638"/>
              </a:xfrm>
              <a:prstGeom prst="star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a:extLst>
                  <a:ext uri="{FF2B5EF4-FFF2-40B4-BE49-F238E27FC236}">
                    <a16:creationId xmlns:a16="http://schemas.microsoft.com/office/drawing/2014/main" id="{0609E447-1E05-8301-451D-DDBB4EC41A33}"/>
                  </a:ext>
                </a:extLst>
              </p:cNvPr>
              <p:cNvSpPr/>
              <p:nvPr/>
            </p:nvSpPr>
            <p:spPr>
              <a:xfrm>
                <a:off x="2728314" y="3199172"/>
                <a:ext cx="471638" cy="471638"/>
              </a:xfrm>
              <a:prstGeom prst="star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a:extLst>
                  <a:ext uri="{FF2B5EF4-FFF2-40B4-BE49-F238E27FC236}">
                    <a16:creationId xmlns:a16="http://schemas.microsoft.com/office/drawing/2014/main" id="{F6B786E9-278D-8E50-CE3F-B8C4E71AB072}"/>
                  </a:ext>
                </a:extLst>
              </p:cNvPr>
              <p:cNvSpPr/>
              <p:nvPr/>
            </p:nvSpPr>
            <p:spPr>
              <a:xfrm>
                <a:off x="3320601" y="3199172"/>
                <a:ext cx="471638" cy="471638"/>
              </a:xfrm>
              <a:prstGeom prst="star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descr="A red and black logo&#10;&#10;Description automatically generated">
              <a:extLst>
                <a:ext uri="{FF2B5EF4-FFF2-40B4-BE49-F238E27FC236}">
                  <a16:creationId xmlns:a16="http://schemas.microsoft.com/office/drawing/2014/main" id="{4DD6AC7D-B4B9-2704-DFDC-620694BD78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9313" y="1706396"/>
              <a:ext cx="2521682" cy="1490921"/>
            </a:xfrm>
            <a:prstGeom prst="rect">
              <a:avLst/>
            </a:prstGeom>
          </p:spPr>
        </p:pic>
      </p:grpSp>
      <p:sp>
        <p:nvSpPr>
          <p:cNvPr id="5" name="Slide Number Placeholder 3">
            <a:extLst>
              <a:ext uri="{FF2B5EF4-FFF2-40B4-BE49-F238E27FC236}">
                <a16:creationId xmlns:a16="http://schemas.microsoft.com/office/drawing/2014/main" id="{370A0182-7E9B-B062-A996-0F3014486C64}"/>
              </a:ext>
            </a:extLst>
          </p:cNvPr>
          <p:cNvSpPr>
            <a:spLocks noGrp="1"/>
          </p:cNvSpPr>
          <p:nvPr>
            <p:ph type="sldNum" sz="quarter" idx="12"/>
          </p:nvPr>
        </p:nvSpPr>
        <p:spPr>
          <a:xfrm>
            <a:off x="9448800" y="6489700"/>
            <a:ext cx="2743200" cy="365125"/>
          </a:xfrm>
        </p:spPr>
        <p:txBody>
          <a:bodyPr/>
          <a:lstStyle/>
          <a:p>
            <a:fld id="{C6C19187-0210-4CC7-AE51-7FFB2AB55339}" type="slidenum">
              <a:rPr lang="en-US" smtClean="0"/>
              <a:t>40</a:t>
            </a:fld>
            <a:endParaRPr lang="en-US"/>
          </a:p>
        </p:txBody>
      </p:sp>
    </p:spTree>
    <p:extLst>
      <p:ext uri="{BB962C8B-B14F-4D97-AF65-F5344CB8AC3E}">
        <p14:creationId xmlns:p14="http://schemas.microsoft.com/office/powerpoint/2010/main" val="4089916132"/>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OURCE">
            <a:extLst>
              <a:ext uri="{FF2B5EF4-FFF2-40B4-BE49-F238E27FC236}">
                <a16:creationId xmlns:a16="http://schemas.microsoft.com/office/drawing/2014/main" id="{D07051A0-6029-B099-178A-1B2C72D4D2D8}"/>
              </a:ext>
            </a:extLst>
          </p:cNvPr>
          <p:cNvSpPr txBox="1"/>
          <p:nvPr/>
        </p:nvSpPr>
        <p:spPr>
          <a:xfrm>
            <a:off x="0" y="6610613"/>
            <a:ext cx="3002745" cy="246221"/>
          </a:xfrm>
          <a:prstGeom prst="rect">
            <a:avLst/>
          </a:prstGeom>
          <a:noFill/>
        </p:spPr>
        <p:txBody>
          <a:bodyPr wrap="none" rtlCol="0">
            <a:spAutoFit/>
          </a:bodyPr>
          <a:lstStyle/>
          <a:p>
            <a:r>
              <a:rPr lang="en-US" sz="1000">
                <a:latin typeface="Arial" panose="020B0604020202020204" pitchFamily="34" charset="0"/>
                <a:cs typeface="Arial" panose="020B0604020202020204" pitchFamily="34" charset="0"/>
              </a:rPr>
              <a:t>Source: The National Academy of Inventors, 2023</a:t>
            </a:r>
          </a:p>
        </p:txBody>
      </p:sp>
      <p:graphicFrame>
        <p:nvGraphicFramePr>
          <p:cNvPr id="6" name="Public University Table">
            <a:extLst>
              <a:ext uri="{FF2B5EF4-FFF2-40B4-BE49-F238E27FC236}">
                <a16:creationId xmlns:a16="http://schemas.microsoft.com/office/drawing/2014/main" id="{FE202809-6755-CEFC-24BB-413E80A77E62}"/>
              </a:ext>
            </a:extLst>
          </p:cNvPr>
          <p:cNvGraphicFramePr>
            <a:graphicFrameLocks noGrp="1"/>
          </p:cNvGraphicFramePr>
          <p:nvPr/>
        </p:nvGraphicFramePr>
        <p:xfrm>
          <a:off x="6907468" y="1350414"/>
          <a:ext cx="5047488" cy="5113435"/>
        </p:xfrm>
        <a:graphic>
          <a:graphicData uri="http://schemas.openxmlformats.org/drawingml/2006/table">
            <a:tbl>
              <a:tblPr firstRow="1" bandRow="1">
                <a:tableStyleId>{9D7B26C5-4107-4FEC-AEDC-1716B250A1EF}</a:tableStyleId>
              </a:tblPr>
              <a:tblGrid>
                <a:gridCol w="1008773">
                  <a:extLst>
                    <a:ext uri="{9D8B030D-6E8A-4147-A177-3AD203B41FA5}">
                      <a16:colId xmlns:a16="http://schemas.microsoft.com/office/drawing/2014/main" val="4223194769"/>
                    </a:ext>
                  </a:extLst>
                </a:gridCol>
                <a:gridCol w="2356219">
                  <a:extLst>
                    <a:ext uri="{9D8B030D-6E8A-4147-A177-3AD203B41FA5}">
                      <a16:colId xmlns:a16="http://schemas.microsoft.com/office/drawing/2014/main" val="3653280557"/>
                    </a:ext>
                  </a:extLst>
                </a:gridCol>
                <a:gridCol w="1682496">
                  <a:extLst>
                    <a:ext uri="{9D8B030D-6E8A-4147-A177-3AD203B41FA5}">
                      <a16:colId xmlns:a16="http://schemas.microsoft.com/office/drawing/2014/main" val="3443359175"/>
                    </a:ext>
                  </a:extLst>
                </a:gridCol>
              </a:tblGrid>
              <a:tr h="382607">
                <a:tc>
                  <a:txBody>
                    <a:bodyPr/>
                    <a:lstStyle/>
                    <a:p>
                      <a:pPr algn="ctr"/>
                      <a:r>
                        <a:rPr lang="en-US" sz="1800" kern="0" baseline="0">
                          <a:solidFill>
                            <a:schemeClr val="tx1"/>
                          </a:solidFill>
                          <a:latin typeface="Calibri" panose="020F0502020204030204" pitchFamily="34" charset="0"/>
                          <a:cs typeface="Calibri" panose="020F0502020204030204" pitchFamily="34" charset="0"/>
                        </a:rPr>
                        <a:t>Ranking</a:t>
                      </a:r>
                    </a:p>
                  </a:txBody>
                  <a:tcPr anchor="ctr"/>
                </a:tc>
                <a:tc>
                  <a:txBody>
                    <a:bodyPr/>
                    <a:lstStyle/>
                    <a:p>
                      <a:pPr algn="ctr"/>
                      <a:r>
                        <a:rPr lang="en-US" sz="1800" kern="0" baseline="0">
                          <a:solidFill>
                            <a:schemeClr val="tx1"/>
                          </a:solidFill>
                          <a:latin typeface="Calibri" panose="020F0502020204030204" pitchFamily="34" charset="0"/>
                          <a:cs typeface="Calibri" panose="020F0502020204030204" pitchFamily="34" charset="0"/>
                        </a:rPr>
                        <a:t>Institution</a:t>
                      </a:r>
                    </a:p>
                  </a:txBody>
                  <a:tcPr anchor="ctr"/>
                </a:tc>
                <a:tc>
                  <a:txBody>
                    <a:bodyPr/>
                    <a:lstStyle/>
                    <a:p>
                      <a:pPr algn="ctr"/>
                      <a:r>
                        <a:rPr lang="en-US" sz="1800" kern="0" baseline="0">
                          <a:solidFill>
                            <a:schemeClr val="tx1"/>
                          </a:solidFill>
                          <a:latin typeface="Calibri" panose="020F0502020204030204" pitchFamily="34" charset="0"/>
                          <a:cs typeface="Calibri" panose="020F0502020204030204" pitchFamily="34" charset="0"/>
                        </a:rPr>
                        <a:t># of Patents</a:t>
                      </a:r>
                    </a:p>
                  </a:txBody>
                  <a:tcPr anchor="ctr"/>
                </a:tc>
                <a:extLst>
                  <a:ext uri="{0D108BD9-81ED-4DB2-BD59-A6C34878D82A}">
                    <a16:rowId xmlns:a16="http://schemas.microsoft.com/office/drawing/2014/main" val="3505208602"/>
                  </a:ext>
                </a:extLst>
              </a:tr>
              <a:tr h="489617">
                <a:tc>
                  <a:txBody>
                    <a:bodyPr/>
                    <a:lstStyle/>
                    <a:p>
                      <a:pPr algn="ctr"/>
                      <a:r>
                        <a:rPr lang="en-US" sz="1800">
                          <a:latin typeface="Calibri" panose="020F0502020204030204" pitchFamily="34" charset="0"/>
                          <a:cs typeface="Calibri" panose="020F0502020204030204" pitchFamily="34" charset="0"/>
                        </a:rPr>
                        <a:t>33</a:t>
                      </a:r>
                    </a:p>
                  </a:txBody>
                  <a:tcPr anchor="ctr"/>
                </a:tc>
                <a:tc>
                  <a:txBody>
                    <a:bodyPr/>
                    <a:lstStyle/>
                    <a:p>
                      <a:pPr algn="ctr"/>
                      <a:r>
                        <a:rPr lang="en-US" sz="1800">
                          <a:latin typeface="Calibri" panose="020F0502020204030204" pitchFamily="34" charset="0"/>
                          <a:cs typeface="Calibri" panose="020F0502020204030204" pitchFamily="34" charset="0"/>
                        </a:rPr>
                        <a:t>University of </a:t>
                      </a:r>
                    </a:p>
                    <a:p>
                      <a:pPr algn="ctr"/>
                      <a:r>
                        <a:rPr lang="en-US" sz="1800">
                          <a:latin typeface="Calibri" panose="020F0502020204030204" pitchFamily="34" charset="0"/>
                          <a:cs typeface="Calibri" panose="020F0502020204030204" pitchFamily="34" charset="0"/>
                        </a:rPr>
                        <a:t>New Mexico</a:t>
                      </a:r>
                    </a:p>
                  </a:txBody>
                  <a:tcPr anchor="ctr"/>
                </a:tc>
                <a:tc>
                  <a:txBody>
                    <a:bodyPr/>
                    <a:lstStyle/>
                    <a:p>
                      <a:pPr algn="ctr"/>
                      <a:r>
                        <a:rPr lang="en-US" sz="1800">
                          <a:latin typeface="Calibri" panose="020F0502020204030204" pitchFamily="34" charset="0"/>
                          <a:cs typeface="Calibri" panose="020F0502020204030204" pitchFamily="34" charset="0"/>
                        </a:rPr>
                        <a:t>28</a:t>
                      </a:r>
                    </a:p>
                  </a:txBody>
                  <a:tcPr anchor="ctr"/>
                </a:tc>
                <a:extLst>
                  <a:ext uri="{0D108BD9-81ED-4DB2-BD59-A6C34878D82A}">
                    <a16:rowId xmlns:a16="http://schemas.microsoft.com/office/drawing/2014/main" val="1429016974"/>
                  </a:ext>
                </a:extLst>
              </a:tr>
              <a:tr h="382607">
                <a:tc>
                  <a:txBody>
                    <a:bodyPr/>
                    <a:lstStyle/>
                    <a:p>
                      <a:pPr algn="ctr"/>
                      <a:r>
                        <a:rPr lang="en-US" sz="1800">
                          <a:latin typeface="Calibri" panose="020F0502020204030204" pitchFamily="34" charset="0"/>
                          <a:cs typeface="Calibri" panose="020F0502020204030204" pitchFamily="34" charset="0"/>
                        </a:rPr>
                        <a:t>33</a:t>
                      </a:r>
                    </a:p>
                  </a:txBody>
                  <a:tcPr anchor="ctr"/>
                </a:tc>
                <a:tc>
                  <a:txBody>
                    <a:bodyPr/>
                    <a:lstStyle/>
                    <a:p>
                      <a:pPr algn="ctr"/>
                      <a:r>
                        <a:rPr lang="en-US" sz="1800">
                          <a:latin typeface="Calibri" panose="020F0502020204030204" pitchFamily="34" charset="0"/>
                          <a:cs typeface="Calibri" panose="020F0502020204030204" pitchFamily="34" charset="0"/>
                        </a:rPr>
                        <a:t>University of Tennessee</a:t>
                      </a:r>
                    </a:p>
                  </a:txBody>
                  <a:tcPr anchor="ctr"/>
                </a:tc>
                <a:tc>
                  <a:txBody>
                    <a:bodyPr/>
                    <a:lstStyle/>
                    <a:p>
                      <a:pPr algn="ctr"/>
                      <a:r>
                        <a:rPr lang="en-US" sz="1800">
                          <a:latin typeface="Calibri" panose="020F0502020204030204" pitchFamily="34" charset="0"/>
                          <a:cs typeface="Calibri" panose="020F0502020204030204" pitchFamily="34" charset="0"/>
                        </a:rPr>
                        <a:t>28</a:t>
                      </a:r>
                    </a:p>
                  </a:txBody>
                  <a:tcPr anchor="ctr"/>
                </a:tc>
                <a:extLst>
                  <a:ext uri="{0D108BD9-81ED-4DB2-BD59-A6C34878D82A}">
                    <a16:rowId xmlns:a16="http://schemas.microsoft.com/office/drawing/2014/main" val="3607822572"/>
                  </a:ext>
                </a:extLst>
              </a:tr>
              <a:tr h="382607">
                <a:tc>
                  <a:txBody>
                    <a:bodyPr/>
                    <a:lstStyle/>
                    <a:p>
                      <a:pPr algn="ctr"/>
                      <a:r>
                        <a:rPr lang="en-US" sz="1800">
                          <a:latin typeface="Calibri" panose="020F0502020204030204" pitchFamily="34" charset="0"/>
                          <a:cs typeface="Calibri" panose="020F0502020204030204" pitchFamily="34" charset="0"/>
                        </a:rPr>
                        <a:t>34</a:t>
                      </a:r>
                    </a:p>
                  </a:txBody>
                  <a:tcPr anchor="ctr"/>
                </a:tc>
                <a:tc>
                  <a:txBody>
                    <a:bodyPr/>
                    <a:lstStyle/>
                    <a:p>
                      <a:pPr algn="ctr"/>
                      <a:r>
                        <a:rPr lang="en-US" sz="1800">
                          <a:latin typeface="Calibri" panose="020F0502020204030204" pitchFamily="34" charset="0"/>
                          <a:cs typeface="Calibri" panose="020F0502020204030204" pitchFamily="34" charset="0"/>
                        </a:rPr>
                        <a:t>University of Houston</a:t>
                      </a:r>
                    </a:p>
                  </a:txBody>
                  <a:tcPr anchor="ctr"/>
                </a:tc>
                <a:tc>
                  <a:txBody>
                    <a:bodyPr/>
                    <a:lstStyle/>
                    <a:p>
                      <a:pPr algn="ctr"/>
                      <a:r>
                        <a:rPr lang="en-US" sz="1800">
                          <a:latin typeface="Calibri" panose="020F0502020204030204" pitchFamily="34" charset="0"/>
                          <a:cs typeface="Calibri" panose="020F0502020204030204" pitchFamily="34" charset="0"/>
                        </a:rPr>
                        <a:t>27</a:t>
                      </a:r>
                    </a:p>
                  </a:txBody>
                  <a:tcPr anchor="ctr"/>
                </a:tc>
                <a:extLst>
                  <a:ext uri="{0D108BD9-81ED-4DB2-BD59-A6C34878D82A}">
                    <a16:rowId xmlns:a16="http://schemas.microsoft.com/office/drawing/2014/main" val="2905616962"/>
                  </a:ext>
                </a:extLst>
              </a:tr>
              <a:tr h="489617">
                <a:tc>
                  <a:txBody>
                    <a:bodyPr/>
                    <a:lstStyle/>
                    <a:p>
                      <a:pPr algn="ctr"/>
                      <a:r>
                        <a:rPr lang="en-US" sz="1800" b="1">
                          <a:latin typeface="Calibri" panose="020F0502020204030204" pitchFamily="34" charset="0"/>
                          <a:cs typeface="Calibri" panose="020F0502020204030204" pitchFamily="34" charset="0"/>
                        </a:rPr>
                        <a:t>35</a:t>
                      </a:r>
                    </a:p>
                  </a:txBody>
                  <a:tcPr anchor="ctr"/>
                </a:tc>
                <a:tc>
                  <a:txBody>
                    <a:bodyPr/>
                    <a:lstStyle/>
                    <a:p>
                      <a:pPr algn="ctr"/>
                      <a:r>
                        <a:rPr lang="en-US" sz="1800" b="1">
                          <a:latin typeface="Calibri" panose="020F0502020204030204" pitchFamily="34" charset="0"/>
                          <a:cs typeface="Calibri" panose="020F0502020204030204" pitchFamily="34" charset="0"/>
                        </a:rPr>
                        <a:t>Colorado State University</a:t>
                      </a:r>
                    </a:p>
                  </a:txBody>
                  <a:tcPr anchor="ctr"/>
                </a:tc>
                <a:tc>
                  <a:txBody>
                    <a:bodyPr/>
                    <a:lstStyle/>
                    <a:p>
                      <a:pPr algn="ctr"/>
                      <a:r>
                        <a:rPr lang="en-US" sz="1800" b="1">
                          <a:latin typeface="Calibri" panose="020F0502020204030204" pitchFamily="34" charset="0"/>
                          <a:cs typeface="Calibri" panose="020F0502020204030204" pitchFamily="34" charset="0"/>
                        </a:rPr>
                        <a:t>26</a:t>
                      </a:r>
                    </a:p>
                  </a:txBody>
                  <a:tcPr anchor="ctr"/>
                </a:tc>
                <a:extLst>
                  <a:ext uri="{0D108BD9-81ED-4DB2-BD59-A6C34878D82A}">
                    <a16:rowId xmlns:a16="http://schemas.microsoft.com/office/drawing/2014/main" val="1560596910"/>
                  </a:ext>
                </a:extLst>
              </a:tr>
              <a:tr h="382607">
                <a:tc>
                  <a:txBody>
                    <a:bodyPr/>
                    <a:lstStyle/>
                    <a:p>
                      <a:pPr algn="ctr"/>
                      <a:r>
                        <a:rPr lang="en-US" sz="1800" b="1">
                          <a:latin typeface="Calibri" panose="020F0502020204030204" pitchFamily="34" charset="0"/>
                          <a:cs typeface="Calibri" panose="020F0502020204030204" pitchFamily="34" charset="0"/>
                        </a:rPr>
                        <a:t>35</a:t>
                      </a:r>
                    </a:p>
                  </a:txBody>
                  <a:tcPr anchor="ctr"/>
                </a:tc>
                <a:tc>
                  <a:txBody>
                    <a:bodyPr/>
                    <a:lstStyle/>
                    <a:p>
                      <a:pPr algn="ctr"/>
                      <a:r>
                        <a:rPr lang="en-US" sz="1800" b="1">
                          <a:latin typeface="Calibri" panose="020F0502020204030204" pitchFamily="34" charset="0"/>
                          <a:cs typeface="Calibri" panose="020F0502020204030204" pitchFamily="34" charset="0"/>
                        </a:rPr>
                        <a:t>University of Arkansas</a:t>
                      </a:r>
                    </a:p>
                  </a:txBody>
                  <a:tcPr anchor="ctr"/>
                </a:tc>
                <a:tc>
                  <a:txBody>
                    <a:bodyPr/>
                    <a:lstStyle/>
                    <a:p>
                      <a:pPr algn="ctr"/>
                      <a:r>
                        <a:rPr lang="en-US" sz="1800" b="1">
                          <a:latin typeface="Calibri" panose="020F0502020204030204" pitchFamily="34" charset="0"/>
                          <a:cs typeface="Calibri" panose="020F0502020204030204" pitchFamily="34" charset="0"/>
                        </a:rPr>
                        <a:t>26</a:t>
                      </a:r>
                    </a:p>
                  </a:txBody>
                  <a:tcPr anchor="ctr"/>
                </a:tc>
                <a:extLst>
                  <a:ext uri="{0D108BD9-81ED-4DB2-BD59-A6C34878D82A}">
                    <a16:rowId xmlns:a16="http://schemas.microsoft.com/office/drawing/2014/main" val="550436562"/>
                  </a:ext>
                </a:extLst>
              </a:tr>
              <a:tr h="382607">
                <a:tc>
                  <a:txBody>
                    <a:bodyPr/>
                    <a:lstStyle/>
                    <a:p>
                      <a:pPr algn="ctr"/>
                      <a:r>
                        <a:rPr lang="en-US" sz="1800" b="1" i="0">
                          <a:solidFill>
                            <a:schemeClr val="bg1"/>
                          </a:solidFill>
                          <a:effectLst>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35</a:t>
                      </a:r>
                    </a:p>
                  </a:txBody>
                  <a:tcPr anchor="ctr">
                    <a:solidFill>
                      <a:srgbClr val="426683"/>
                    </a:solidFill>
                  </a:tcPr>
                </a:tc>
                <a:tc>
                  <a:txBody>
                    <a:bodyPr/>
                    <a:lstStyle/>
                    <a:p>
                      <a:pPr algn="ctr"/>
                      <a:r>
                        <a:rPr lang="en-US" sz="1800" b="1">
                          <a:solidFill>
                            <a:schemeClr val="bg1"/>
                          </a:solidFill>
                          <a:effectLst>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UM System</a:t>
                      </a:r>
                      <a:endParaRPr lang="en-US" sz="1800" b="1" i="0">
                        <a:solidFill>
                          <a:schemeClr val="bg1"/>
                        </a:solidFill>
                        <a:effectLst>
                          <a:outerShdw blurRad="63500" sx="102000" sy="102000" algn="ctr" rotWithShape="0">
                            <a:prstClr val="black">
                              <a:alpha val="40000"/>
                            </a:prstClr>
                          </a:outerShdw>
                        </a:effectLst>
                        <a:latin typeface="Calibri" panose="020F0502020204030204" pitchFamily="34" charset="0"/>
                        <a:cs typeface="Calibri" panose="020F0502020204030204" pitchFamily="34" charset="0"/>
                      </a:endParaRPr>
                    </a:p>
                  </a:txBody>
                  <a:tcPr anchor="ctr">
                    <a:solidFill>
                      <a:srgbClr val="426683"/>
                    </a:solidFill>
                  </a:tcPr>
                </a:tc>
                <a:tc>
                  <a:txBody>
                    <a:bodyPr/>
                    <a:lstStyle/>
                    <a:p>
                      <a:pPr algn="ctr"/>
                      <a:r>
                        <a:rPr lang="en-US" sz="1800" b="1">
                          <a:solidFill>
                            <a:schemeClr val="bg1"/>
                          </a:solidFill>
                          <a:effectLst>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26</a:t>
                      </a:r>
                      <a:endParaRPr lang="en-US" sz="1800" b="1" i="0">
                        <a:solidFill>
                          <a:schemeClr val="bg1"/>
                        </a:solidFill>
                        <a:effectLst>
                          <a:outerShdw blurRad="63500" sx="102000" sy="102000" algn="ctr" rotWithShape="0">
                            <a:prstClr val="black">
                              <a:alpha val="40000"/>
                            </a:prstClr>
                          </a:outerShdw>
                        </a:effectLst>
                        <a:latin typeface="Calibri" panose="020F0502020204030204" pitchFamily="34" charset="0"/>
                        <a:cs typeface="Calibri" panose="020F0502020204030204" pitchFamily="34" charset="0"/>
                      </a:endParaRPr>
                    </a:p>
                  </a:txBody>
                  <a:tcPr anchor="ctr">
                    <a:solidFill>
                      <a:srgbClr val="426683"/>
                    </a:solidFill>
                  </a:tcPr>
                </a:tc>
                <a:extLst>
                  <a:ext uri="{0D108BD9-81ED-4DB2-BD59-A6C34878D82A}">
                    <a16:rowId xmlns:a16="http://schemas.microsoft.com/office/drawing/2014/main" val="3222334854"/>
                  </a:ext>
                </a:extLst>
              </a:tr>
              <a:tr h="489617">
                <a:tc>
                  <a:txBody>
                    <a:bodyPr/>
                    <a:lstStyle/>
                    <a:p>
                      <a:pPr algn="ctr"/>
                      <a:r>
                        <a:rPr lang="en-US" sz="1800" b="1">
                          <a:latin typeface="Calibri" panose="020F0502020204030204" pitchFamily="34" charset="0"/>
                          <a:cs typeface="Calibri" panose="020F0502020204030204" pitchFamily="34" charset="0"/>
                        </a:rPr>
                        <a:t>35</a:t>
                      </a:r>
                    </a:p>
                  </a:txBody>
                  <a:tcPr anchor="ctr"/>
                </a:tc>
                <a:tc>
                  <a:txBody>
                    <a:bodyPr/>
                    <a:lstStyle/>
                    <a:p>
                      <a:pPr algn="ctr"/>
                      <a:r>
                        <a:rPr lang="en-US" sz="1800" b="1">
                          <a:latin typeface="Calibri" panose="020F0502020204030204" pitchFamily="34" charset="0"/>
                          <a:cs typeface="Calibri" panose="020F0502020204030204" pitchFamily="34" charset="0"/>
                        </a:rPr>
                        <a:t>University of Cincinnati</a:t>
                      </a:r>
                    </a:p>
                  </a:txBody>
                  <a:tcPr anchor="ctr"/>
                </a:tc>
                <a:tc>
                  <a:txBody>
                    <a:bodyPr/>
                    <a:lstStyle/>
                    <a:p>
                      <a:pPr algn="ctr"/>
                      <a:r>
                        <a:rPr lang="en-US" sz="1800" b="1">
                          <a:latin typeface="Calibri" panose="020F0502020204030204" pitchFamily="34" charset="0"/>
                          <a:cs typeface="Calibri" panose="020F0502020204030204" pitchFamily="34" charset="0"/>
                        </a:rPr>
                        <a:t>26</a:t>
                      </a:r>
                    </a:p>
                  </a:txBody>
                  <a:tcPr anchor="ctr"/>
                </a:tc>
                <a:extLst>
                  <a:ext uri="{0D108BD9-81ED-4DB2-BD59-A6C34878D82A}">
                    <a16:rowId xmlns:a16="http://schemas.microsoft.com/office/drawing/2014/main" val="2710685733"/>
                  </a:ext>
                </a:extLst>
              </a:tr>
              <a:tr h="382607">
                <a:tc>
                  <a:txBody>
                    <a:bodyPr/>
                    <a:lstStyle/>
                    <a:p>
                      <a:pPr algn="ctr"/>
                      <a:r>
                        <a:rPr lang="en-US" sz="1800" b="1">
                          <a:latin typeface="Calibri" panose="020F0502020204030204" pitchFamily="34" charset="0"/>
                          <a:cs typeface="Calibri" panose="020F0502020204030204" pitchFamily="34" charset="0"/>
                        </a:rPr>
                        <a:t>35</a:t>
                      </a:r>
                    </a:p>
                  </a:txBody>
                  <a:tcPr anchor="ctr"/>
                </a:tc>
                <a:tc>
                  <a:txBody>
                    <a:bodyPr/>
                    <a:lstStyle/>
                    <a:p>
                      <a:pPr algn="ctr"/>
                      <a:r>
                        <a:rPr lang="en-US" sz="1800" b="1">
                          <a:latin typeface="Calibri" panose="020F0502020204030204" pitchFamily="34" charset="0"/>
                          <a:cs typeface="Calibri" panose="020F0502020204030204" pitchFamily="34" charset="0"/>
                        </a:rPr>
                        <a:t>University of Iowa</a:t>
                      </a:r>
                    </a:p>
                  </a:txBody>
                  <a:tcPr anchor="ctr"/>
                </a:tc>
                <a:tc>
                  <a:txBody>
                    <a:bodyPr/>
                    <a:lstStyle/>
                    <a:p>
                      <a:pPr algn="ctr"/>
                      <a:r>
                        <a:rPr lang="en-US" sz="1800" b="1">
                          <a:latin typeface="Calibri" panose="020F0502020204030204" pitchFamily="34" charset="0"/>
                          <a:cs typeface="Calibri" panose="020F0502020204030204" pitchFamily="34" charset="0"/>
                        </a:rPr>
                        <a:t>26</a:t>
                      </a:r>
                    </a:p>
                  </a:txBody>
                  <a:tcPr anchor="ctr"/>
                </a:tc>
                <a:extLst>
                  <a:ext uri="{0D108BD9-81ED-4DB2-BD59-A6C34878D82A}">
                    <a16:rowId xmlns:a16="http://schemas.microsoft.com/office/drawing/2014/main" val="1522987194"/>
                  </a:ext>
                </a:extLst>
              </a:tr>
              <a:tr h="382607">
                <a:tc>
                  <a:txBody>
                    <a:bodyPr/>
                    <a:lstStyle/>
                    <a:p>
                      <a:pPr algn="ctr"/>
                      <a:r>
                        <a:rPr lang="en-US" sz="1800">
                          <a:latin typeface="Calibri" panose="020F0502020204030204" pitchFamily="34" charset="0"/>
                          <a:cs typeface="Calibri" panose="020F0502020204030204" pitchFamily="34" charset="0"/>
                        </a:rPr>
                        <a:t>36</a:t>
                      </a:r>
                    </a:p>
                  </a:txBody>
                  <a:tcPr anchor="ctr">
                    <a:lnB w="12700" cap="flat" cmpd="sng" algn="ctr">
                      <a:noFill/>
                      <a:prstDash val="solid"/>
                      <a:round/>
                      <a:headEnd type="none" w="med" len="med"/>
                      <a:tailEnd type="none" w="med" len="med"/>
                    </a:lnB>
                  </a:tcPr>
                </a:tc>
                <a:tc>
                  <a:txBody>
                    <a:bodyPr/>
                    <a:lstStyle/>
                    <a:p>
                      <a:pPr algn="ctr"/>
                      <a:r>
                        <a:rPr lang="en-US" sz="1800">
                          <a:latin typeface="Calibri" panose="020F0502020204030204" pitchFamily="34" charset="0"/>
                          <a:cs typeface="Calibri" panose="020F0502020204030204" pitchFamily="34" charset="0"/>
                        </a:rPr>
                        <a:t>University of Connecticut</a:t>
                      </a:r>
                    </a:p>
                  </a:txBody>
                  <a:tcPr anchor="ctr">
                    <a:lnB w="12700" cap="flat" cmpd="sng" algn="ctr">
                      <a:noFill/>
                      <a:prstDash val="solid"/>
                      <a:round/>
                      <a:headEnd type="none" w="med" len="med"/>
                      <a:tailEnd type="none" w="med" len="med"/>
                    </a:lnB>
                  </a:tcPr>
                </a:tc>
                <a:tc>
                  <a:txBody>
                    <a:bodyPr/>
                    <a:lstStyle/>
                    <a:p>
                      <a:pPr algn="ctr"/>
                      <a:r>
                        <a:rPr lang="en-US" sz="1800">
                          <a:latin typeface="Calibri" panose="020F0502020204030204" pitchFamily="34" charset="0"/>
                          <a:cs typeface="Calibri" panose="020F0502020204030204" pitchFamily="34" charset="0"/>
                        </a:rPr>
                        <a:t>25</a:t>
                      </a: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3078193785"/>
                  </a:ext>
                </a:extLst>
              </a:tr>
            </a:tbl>
          </a:graphicData>
        </a:graphic>
      </p:graphicFrame>
      <p:grpSp>
        <p:nvGrpSpPr>
          <p:cNvPr id="9" name="34/67">
            <a:extLst>
              <a:ext uri="{FF2B5EF4-FFF2-40B4-BE49-F238E27FC236}">
                <a16:creationId xmlns:a16="http://schemas.microsoft.com/office/drawing/2014/main" id="{A4CC07EB-A5B7-CFF4-2463-6A009EDD420F}"/>
              </a:ext>
            </a:extLst>
          </p:cNvPr>
          <p:cNvGrpSpPr/>
          <p:nvPr/>
        </p:nvGrpSpPr>
        <p:grpSpPr>
          <a:xfrm>
            <a:off x="6750691" y="866930"/>
            <a:ext cx="5727154" cy="491178"/>
            <a:chOff x="6750691" y="866930"/>
            <a:chExt cx="5727154" cy="491178"/>
          </a:xfrm>
        </p:grpSpPr>
        <p:sp>
          <p:nvSpPr>
            <p:cNvPr id="39" name="Alternate Process 38">
              <a:extLst>
                <a:ext uri="{FF2B5EF4-FFF2-40B4-BE49-F238E27FC236}">
                  <a16:creationId xmlns:a16="http://schemas.microsoft.com/office/drawing/2014/main" id="{2A7DABC2-F9B5-B85E-84FF-B3A2E761168C}"/>
                </a:ext>
              </a:extLst>
            </p:cNvPr>
            <p:cNvSpPr/>
            <p:nvPr/>
          </p:nvSpPr>
          <p:spPr>
            <a:xfrm>
              <a:off x="6750691" y="866930"/>
              <a:ext cx="5727154" cy="491178"/>
            </a:xfrm>
            <a:prstGeom prst="flowChartAlternateProcess">
              <a:avLst/>
            </a:prstGeom>
            <a:gradFill>
              <a:gsLst>
                <a:gs pos="0">
                  <a:srgbClr val="4F7899"/>
                </a:gs>
                <a:gs pos="100000">
                  <a:srgbClr val="1E364A"/>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E5C9DC1-3FE9-E62A-1101-F6C88E761535}"/>
                </a:ext>
              </a:extLst>
            </p:cNvPr>
            <p:cNvSpPr txBox="1"/>
            <p:nvPr/>
          </p:nvSpPr>
          <p:spPr>
            <a:xfrm>
              <a:off x="6907468" y="888749"/>
              <a:ext cx="4890150" cy="469359"/>
            </a:xfrm>
            <a:prstGeom prst="rect">
              <a:avLst/>
            </a:prstGeom>
            <a:noFill/>
          </p:spPr>
          <p:txBody>
            <a:bodyPr wrap="square" rtlCol="0">
              <a:spAutoFit/>
            </a:bodyPr>
            <a:lstStyle/>
            <a:p>
              <a:pPr algn="ctr"/>
              <a:r>
                <a:rPr lang="en-US" sz="2400" b="1">
                  <a:solidFill>
                    <a:schemeClr val="bg1"/>
                  </a:solidFill>
                  <a:latin typeface="Arial Black" panose="020B0604020202020204" pitchFamily="34" charset="0"/>
                  <a:cs typeface="Arial Black" panose="020B0604020202020204" pitchFamily="34" charset="0"/>
                </a:rPr>
                <a:t>35/67 Public Universities</a:t>
              </a:r>
            </a:p>
          </p:txBody>
        </p:sp>
      </p:grpSp>
      <p:graphicFrame>
        <p:nvGraphicFramePr>
          <p:cNvPr id="19" name="National University Table">
            <a:extLst>
              <a:ext uri="{FF2B5EF4-FFF2-40B4-BE49-F238E27FC236}">
                <a16:creationId xmlns:a16="http://schemas.microsoft.com/office/drawing/2014/main" id="{201A2717-BA4B-7BED-028A-2259E548E7CE}"/>
              </a:ext>
            </a:extLst>
          </p:cNvPr>
          <p:cNvGraphicFramePr>
            <a:graphicFrameLocks noGrp="1"/>
          </p:cNvGraphicFramePr>
          <p:nvPr/>
        </p:nvGraphicFramePr>
        <p:xfrm>
          <a:off x="237995" y="1321725"/>
          <a:ext cx="5046536" cy="5302126"/>
        </p:xfrm>
        <a:graphic>
          <a:graphicData uri="http://schemas.openxmlformats.org/drawingml/2006/table">
            <a:tbl>
              <a:tblPr firstRow="1" bandRow="1">
                <a:tableStyleId>{9D7B26C5-4107-4FEC-AEDC-1716B250A1EF}</a:tableStyleId>
              </a:tblPr>
              <a:tblGrid>
                <a:gridCol w="1008582">
                  <a:extLst>
                    <a:ext uri="{9D8B030D-6E8A-4147-A177-3AD203B41FA5}">
                      <a16:colId xmlns:a16="http://schemas.microsoft.com/office/drawing/2014/main" val="4223194769"/>
                    </a:ext>
                  </a:extLst>
                </a:gridCol>
                <a:gridCol w="2355775">
                  <a:extLst>
                    <a:ext uri="{9D8B030D-6E8A-4147-A177-3AD203B41FA5}">
                      <a16:colId xmlns:a16="http://schemas.microsoft.com/office/drawing/2014/main" val="3653280557"/>
                    </a:ext>
                  </a:extLst>
                </a:gridCol>
                <a:gridCol w="1682179">
                  <a:extLst>
                    <a:ext uri="{9D8B030D-6E8A-4147-A177-3AD203B41FA5}">
                      <a16:colId xmlns:a16="http://schemas.microsoft.com/office/drawing/2014/main" val="3443359175"/>
                    </a:ext>
                  </a:extLst>
                </a:gridCol>
              </a:tblGrid>
              <a:tr h="382607">
                <a:tc>
                  <a:txBody>
                    <a:bodyPr/>
                    <a:lstStyle/>
                    <a:p>
                      <a:pPr algn="ctr"/>
                      <a:r>
                        <a:rPr lang="en-US" sz="1800" kern="0" baseline="0">
                          <a:solidFill>
                            <a:schemeClr val="tx1"/>
                          </a:solidFill>
                        </a:rPr>
                        <a:t>Ranking</a:t>
                      </a:r>
                      <a:endParaRPr lang="en-US" sz="1800" kern="0" baseline="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800" kern="0" baseline="0">
                          <a:solidFill>
                            <a:schemeClr val="tx1"/>
                          </a:solidFill>
                        </a:rPr>
                        <a:t>Institution</a:t>
                      </a:r>
                      <a:endParaRPr lang="en-US" sz="1800" kern="0" baseline="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1800" kern="0" baseline="0">
                          <a:solidFill>
                            <a:schemeClr val="tx1"/>
                          </a:solidFill>
                        </a:rPr>
                        <a:t># of Patents</a:t>
                      </a:r>
                      <a:endParaRPr lang="en-US" sz="1800" kern="0" baseline="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505208602"/>
                  </a:ext>
                </a:extLst>
              </a:tr>
              <a:tr h="489617">
                <a:tc>
                  <a:txBody>
                    <a:bodyPr/>
                    <a:lstStyle/>
                    <a:p>
                      <a:pPr algn="ctr"/>
                      <a:r>
                        <a:rPr lang="en-US" sz="1800"/>
                        <a:t>63</a:t>
                      </a:r>
                      <a:endParaRPr lang="en-US" sz="1800">
                        <a:latin typeface="Arial" panose="020B0604020202020204" pitchFamily="34" charset="0"/>
                        <a:cs typeface="Arial" panose="020B0604020202020204" pitchFamily="34" charset="0"/>
                      </a:endParaRPr>
                    </a:p>
                  </a:txBody>
                  <a:tcPr anchor="ctr"/>
                </a:tc>
                <a:tc>
                  <a:txBody>
                    <a:bodyPr/>
                    <a:lstStyle/>
                    <a:p>
                      <a:pPr algn="ctr"/>
                      <a:r>
                        <a:rPr lang="en-US" sz="1800"/>
                        <a:t>University of Houston</a:t>
                      </a:r>
                      <a:endParaRPr lang="en-US" sz="1800">
                        <a:latin typeface="Arial" panose="020B0604020202020204" pitchFamily="34" charset="0"/>
                        <a:cs typeface="Arial" panose="020B0604020202020204" pitchFamily="34" charset="0"/>
                      </a:endParaRPr>
                    </a:p>
                  </a:txBody>
                  <a:tcPr anchor="ctr"/>
                </a:tc>
                <a:tc>
                  <a:txBody>
                    <a:bodyPr/>
                    <a:lstStyle/>
                    <a:p>
                      <a:pPr algn="ctr"/>
                      <a:r>
                        <a:rPr lang="en-US" sz="1800"/>
                        <a:t>27</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29016974"/>
                  </a:ext>
                </a:extLst>
              </a:tr>
              <a:tr h="382607">
                <a:tc>
                  <a:txBody>
                    <a:bodyPr/>
                    <a:lstStyle/>
                    <a:p>
                      <a:pPr algn="ctr"/>
                      <a:r>
                        <a:rPr lang="en-US" sz="1800"/>
                        <a:t>63</a:t>
                      </a:r>
                      <a:endParaRPr lang="en-US" sz="1800">
                        <a:latin typeface="Arial" panose="020B0604020202020204" pitchFamily="34" charset="0"/>
                        <a:cs typeface="Arial" panose="020B0604020202020204" pitchFamily="34" charset="0"/>
                      </a:endParaRPr>
                    </a:p>
                  </a:txBody>
                  <a:tcPr anchor="ctr"/>
                </a:tc>
                <a:tc>
                  <a:txBody>
                    <a:bodyPr/>
                    <a:lstStyle/>
                    <a:p>
                      <a:pPr algn="ctr"/>
                      <a:r>
                        <a:rPr lang="en-US" sz="1800"/>
                        <a:t>University of Rochester</a:t>
                      </a:r>
                      <a:endParaRPr lang="en-US" sz="1800">
                        <a:latin typeface="Arial" panose="020B0604020202020204" pitchFamily="34" charset="0"/>
                        <a:cs typeface="Arial" panose="020B0604020202020204" pitchFamily="34" charset="0"/>
                      </a:endParaRPr>
                    </a:p>
                  </a:txBody>
                  <a:tcPr anchor="ctr"/>
                </a:tc>
                <a:tc>
                  <a:txBody>
                    <a:bodyPr/>
                    <a:lstStyle/>
                    <a:p>
                      <a:pPr algn="ctr"/>
                      <a:r>
                        <a:rPr lang="en-US" sz="1800"/>
                        <a:t>27</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07822572"/>
                  </a:ext>
                </a:extLst>
              </a:tr>
              <a:tr h="382607">
                <a:tc>
                  <a:txBody>
                    <a:bodyPr/>
                    <a:lstStyle/>
                    <a:p>
                      <a:pPr algn="ctr"/>
                      <a:r>
                        <a:rPr lang="en-US" sz="1800" b="1"/>
                        <a:t>65</a:t>
                      </a:r>
                      <a:endParaRPr lang="en-US" sz="1800" b="1">
                        <a:latin typeface="Arial" panose="020B0604020202020204" pitchFamily="34" charset="0"/>
                        <a:cs typeface="Arial" panose="020B0604020202020204" pitchFamily="34" charset="0"/>
                      </a:endParaRPr>
                    </a:p>
                  </a:txBody>
                  <a:tcPr anchor="ctr"/>
                </a:tc>
                <a:tc>
                  <a:txBody>
                    <a:bodyPr/>
                    <a:lstStyle/>
                    <a:p>
                      <a:pPr algn="ctr"/>
                      <a:r>
                        <a:rPr lang="en-US" sz="1800" b="1"/>
                        <a:t>Colorado State University</a:t>
                      </a:r>
                      <a:endParaRPr lang="en-US" sz="1800" b="1">
                        <a:latin typeface="Arial" panose="020B0604020202020204" pitchFamily="34" charset="0"/>
                        <a:cs typeface="Arial" panose="020B0604020202020204" pitchFamily="34" charset="0"/>
                      </a:endParaRPr>
                    </a:p>
                  </a:txBody>
                  <a:tcPr anchor="ctr"/>
                </a:tc>
                <a:tc>
                  <a:txBody>
                    <a:bodyPr/>
                    <a:lstStyle/>
                    <a:p>
                      <a:pPr algn="ctr"/>
                      <a:r>
                        <a:rPr lang="en-US" sz="1800" b="1"/>
                        <a:t>26</a:t>
                      </a:r>
                      <a:endParaRPr lang="en-US" sz="1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05616962"/>
                  </a:ext>
                </a:extLst>
              </a:tr>
              <a:tr h="489617">
                <a:tc>
                  <a:txBody>
                    <a:bodyPr/>
                    <a:lstStyle/>
                    <a:p>
                      <a:pPr algn="ctr"/>
                      <a:r>
                        <a:rPr lang="en-US" sz="1800" b="1"/>
                        <a:t>65</a:t>
                      </a:r>
                      <a:endParaRPr lang="en-US" sz="1800" b="1">
                        <a:latin typeface="Arial" panose="020B0604020202020204" pitchFamily="34" charset="0"/>
                        <a:cs typeface="Arial" panose="020B0604020202020204" pitchFamily="34" charset="0"/>
                      </a:endParaRPr>
                    </a:p>
                  </a:txBody>
                  <a:tcPr anchor="ctr"/>
                </a:tc>
                <a:tc>
                  <a:txBody>
                    <a:bodyPr/>
                    <a:lstStyle/>
                    <a:p>
                      <a:pPr algn="ctr"/>
                      <a:r>
                        <a:rPr lang="en-US" sz="1800" b="1"/>
                        <a:t>Drexel University</a:t>
                      </a:r>
                      <a:endParaRPr lang="en-US" sz="1800" b="1">
                        <a:latin typeface="Arial" panose="020B0604020202020204" pitchFamily="34" charset="0"/>
                        <a:cs typeface="Arial" panose="020B0604020202020204" pitchFamily="34" charset="0"/>
                      </a:endParaRPr>
                    </a:p>
                  </a:txBody>
                  <a:tcPr anchor="ctr"/>
                </a:tc>
                <a:tc>
                  <a:txBody>
                    <a:bodyPr/>
                    <a:lstStyle/>
                    <a:p>
                      <a:pPr algn="ctr"/>
                      <a:r>
                        <a:rPr lang="en-US" sz="1800" b="1"/>
                        <a:t>26</a:t>
                      </a:r>
                      <a:endParaRPr lang="en-US" sz="1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60596910"/>
                  </a:ext>
                </a:extLst>
              </a:tr>
              <a:tr h="382607">
                <a:tc>
                  <a:txBody>
                    <a:bodyPr/>
                    <a:lstStyle/>
                    <a:p>
                      <a:pPr algn="ctr"/>
                      <a:r>
                        <a:rPr lang="en-US" sz="1800" b="1"/>
                        <a:t>65</a:t>
                      </a:r>
                      <a:endParaRPr lang="en-US" sz="1800" b="1">
                        <a:latin typeface="Arial" panose="020B0604020202020204" pitchFamily="34" charset="0"/>
                        <a:cs typeface="Arial" panose="020B0604020202020204" pitchFamily="34" charset="0"/>
                      </a:endParaRPr>
                    </a:p>
                  </a:txBody>
                  <a:tcPr anchor="ctr"/>
                </a:tc>
                <a:tc>
                  <a:txBody>
                    <a:bodyPr/>
                    <a:lstStyle/>
                    <a:p>
                      <a:pPr algn="ctr"/>
                      <a:r>
                        <a:rPr lang="en-US" sz="1800" b="1"/>
                        <a:t>University of Arkansas</a:t>
                      </a:r>
                      <a:endParaRPr lang="en-US" sz="1800" b="1">
                        <a:latin typeface="Arial" panose="020B0604020202020204" pitchFamily="34" charset="0"/>
                        <a:cs typeface="Arial" panose="020B0604020202020204" pitchFamily="34" charset="0"/>
                      </a:endParaRPr>
                    </a:p>
                  </a:txBody>
                  <a:tcPr anchor="ctr"/>
                </a:tc>
                <a:tc>
                  <a:txBody>
                    <a:bodyPr/>
                    <a:lstStyle/>
                    <a:p>
                      <a:pPr algn="ctr"/>
                      <a:r>
                        <a:rPr lang="en-US" sz="1800" b="1"/>
                        <a:t>26</a:t>
                      </a:r>
                      <a:endParaRPr lang="en-US" sz="1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550436562"/>
                  </a:ext>
                </a:extLst>
              </a:tr>
              <a:tr h="382607">
                <a:tc>
                  <a:txBody>
                    <a:bodyPr/>
                    <a:lstStyle/>
                    <a:p>
                      <a:pPr algn="ctr"/>
                      <a:r>
                        <a:rPr lang="en-US" sz="1800" b="1">
                          <a:solidFill>
                            <a:schemeClr val="bg1"/>
                          </a:solidFill>
                          <a:effectLst>
                            <a:outerShdw blurRad="63500" sx="102000" sy="102000" algn="ctr" rotWithShape="0">
                              <a:prstClr val="black">
                                <a:alpha val="40000"/>
                              </a:prstClr>
                            </a:outerShdw>
                          </a:effectLst>
                        </a:rPr>
                        <a:t>65</a:t>
                      </a:r>
                      <a:endParaRPr lang="en-US" sz="1800" b="1" i="0">
                        <a:solidFill>
                          <a:schemeClr val="bg1"/>
                        </a:solidFill>
                        <a:effectLst>
                          <a:outerShdw blurRad="63500" sx="102000" sy="102000" algn="ctr" rotWithShape="0">
                            <a:prstClr val="black">
                              <a:alpha val="40000"/>
                            </a:prstClr>
                          </a:outerShdw>
                        </a:effectLst>
                        <a:latin typeface="Arial Black" panose="020B0604020202020204" pitchFamily="34" charset="0"/>
                        <a:cs typeface="Arial Black" panose="020B0604020202020204" pitchFamily="34" charset="0"/>
                      </a:endParaRPr>
                    </a:p>
                  </a:txBody>
                  <a:tcPr anchor="ctr">
                    <a:solidFill>
                      <a:srgbClr val="426683"/>
                    </a:solidFill>
                  </a:tcPr>
                </a:tc>
                <a:tc>
                  <a:txBody>
                    <a:bodyPr/>
                    <a:lstStyle/>
                    <a:p>
                      <a:pPr algn="ctr"/>
                      <a:r>
                        <a:rPr lang="en-US" sz="1800" b="1">
                          <a:solidFill>
                            <a:schemeClr val="bg1"/>
                          </a:solidFill>
                          <a:effectLst>
                            <a:outerShdw blurRad="63500" sx="102000" sy="102000" algn="ctr" rotWithShape="0">
                              <a:prstClr val="black">
                                <a:alpha val="40000"/>
                              </a:prstClr>
                            </a:outerShdw>
                          </a:effectLst>
                        </a:rPr>
                        <a:t>UM System</a:t>
                      </a:r>
                      <a:endParaRPr lang="en-US" sz="1800" b="1" i="0">
                        <a:solidFill>
                          <a:schemeClr val="bg1"/>
                        </a:solidFill>
                        <a:effectLst>
                          <a:outerShdw blurRad="63500" sx="102000" sy="102000" algn="ctr" rotWithShape="0">
                            <a:prstClr val="black">
                              <a:alpha val="40000"/>
                            </a:prstClr>
                          </a:outerShdw>
                        </a:effectLst>
                        <a:latin typeface="Arial Black" panose="020B0604020202020204" pitchFamily="34" charset="0"/>
                        <a:cs typeface="Arial Black" panose="020B0604020202020204" pitchFamily="34" charset="0"/>
                      </a:endParaRPr>
                    </a:p>
                  </a:txBody>
                  <a:tcPr anchor="ctr">
                    <a:solidFill>
                      <a:srgbClr val="426683"/>
                    </a:solidFill>
                  </a:tcPr>
                </a:tc>
                <a:tc>
                  <a:txBody>
                    <a:bodyPr/>
                    <a:lstStyle/>
                    <a:p>
                      <a:pPr algn="ctr"/>
                      <a:r>
                        <a:rPr lang="en-US" sz="1800" b="1">
                          <a:solidFill>
                            <a:schemeClr val="bg1"/>
                          </a:solidFill>
                          <a:effectLst>
                            <a:outerShdw blurRad="63500" sx="102000" sy="102000" algn="ctr" rotWithShape="0">
                              <a:prstClr val="black">
                                <a:alpha val="40000"/>
                              </a:prstClr>
                            </a:outerShdw>
                          </a:effectLst>
                        </a:rPr>
                        <a:t>26</a:t>
                      </a:r>
                      <a:endParaRPr lang="en-US" sz="1800" b="1" i="0">
                        <a:solidFill>
                          <a:schemeClr val="bg1"/>
                        </a:solidFill>
                        <a:effectLst>
                          <a:outerShdw blurRad="63500" sx="102000" sy="102000" algn="ctr" rotWithShape="0">
                            <a:prstClr val="black">
                              <a:alpha val="40000"/>
                            </a:prstClr>
                          </a:outerShdw>
                        </a:effectLst>
                        <a:latin typeface="Arial Black" panose="020B0604020202020204" pitchFamily="34" charset="0"/>
                        <a:cs typeface="Arial Black" panose="020B0604020202020204" pitchFamily="34" charset="0"/>
                      </a:endParaRPr>
                    </a:p>
                  </a:txBody>
                  <a:tcPr anchor="ctr">
                    <a:solidFill>
                      <a:srgbClr val="426683"/>
                    </a:solidFill>
                  </a:tcPr>
                </a:tc>
                <a:extLst>
                  <a:ext uri="{0D108BD9-81ED-4DB2-BD59-A6C34878D82A}">
                    <a16:rowId xmlns:a16="http://schemas.microsoft.com/office/drawing/2014/main" val="3222334854"/>
                  </a:ext>
                </a:extLst>
              </a:tr>
              <a:tr h="489617">
                <a:tc>
                  <a:txBody>
                    <a:bodyPr/>
                    <a:lstStyle/>
                    <a:p>
                      <a:pPr algn="ctr"/>
                      <a:r>
                        <a:rPr lang="en-US" sz="1800" b="1"/>
                        <a:t>65</a:t>
                      </a:r>
                      <a:endParaRPr lang="en-US" sz="1800" b="1">
                        <a:latin typeface="Arial" panose="020B0604020202020204" pitchFamily="34" charset="0"/>
                        <a:cs typeface="Arial" panose="020B0604020202020204" pitchFamily="34" charset="0"/>
                      </a:endParaRPr>
                    </a:p>
                  </a:txBody>
                  <a:tcPr anchor="ctr"/>
                </a:tc>
                <a:tc>
                  <a:txBody>
                    <a:bodyPr/>
                    <a:lstStyle/>
                    <a:p>
                      <a:pPr algn="ctr"/>
                      <a:r>
                        <a:rPr lang="en-US" sz="1800" b="1"/>
                        <a:t>University of Cincinnati</a:t>
                      </a:r>
                      <a:endParaRPr lang="en-US" sz="1800" b="1">
                        <a:latin typeface="Arial" panose="020B0604020202020204" pitchFamily="34" charset="0"/>
                        <a:cs typeface="Arial" panose="020B0604020202020204" pitchFamily="34" charset="0"/>
                      </a:endParaRPr>
                    </a:p>
                  </a:txBody>
                  <a:tcPr anchor="ctr"/>
                </a:tc>
                <a:tc>
                  <a:txBody>
                    <a:bodyPr/>
                    <a:lstStyle/>
                    <a:p>
                      <a:pPr algn="ctr"/>
                      <a:r>
                        <a:rPr lang="en-US" sz="1800" b="1"/>
                        <a:t>26</a:t>
                      </a:r>
                      <a:endParaRPr lang="en-US" sz="1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10685733"/>
                  </a:ext>
                </a:extLst>
              </a:tr>
              <a:tr h="382607">
                <a:tc>
                  <a:txBody>
                    <a:bodyPr/>
                    <a:lstStyle/>
                    <a:p>
                      <a:pPr algn="ctr"/>
                      <a:r>
                        <a:rPr lang="en-US" sz="1800" b="1"/>
                        <a:t>65</a:t>
                      </a:r>
                      <a:endParaRPr lang="en-US" sz="1800" b="1">
                        <a:latin typeface="Arial" panose="020B0604020202020204" pitchFamily="34" charset="0"/>
                        <a:cs typeface="Arial" panose="020B0604020202020204" pitchFamily="34" charset="0"/>
                      </a:endParaRPr>
                    </a:p>
                  </a:txBody>
                  <a:tcPr anchor="ctr"/>
                </a:tc>
                <a:tc>
                  <a:txBody>
                    <a:bodyPr/>
                    <a:lstStyle/>
                    <a:p>
                      <a:pPr algn="ctr"/>
                      <a:r>
                        <a:rPr lang="en-US" sz="1800" b="1"/>
                        <a:t>University of Iowa</a:t>
                      </a:r>
                      <a:endParaRPr lang="en-US" sz="1800" b="1">
                        <a:latin typeface="Arial" panose="020B0604020202020204" pitchFamily="34" charset="0"/>
                        <a:cs typeface="Arial" panose="020B0604020202020204" pitchFamily="34" charset="0"/>
                      </a:endParaRPr>
                    </a:p>
                  </a:txBody>
                  <a:tcPr anchor="ctr"/>
                </a:tc>
                <a:tc>
                  <a:txBody>
                    <a:bodyPr/>
                    <a:lstStyle/>
                    <a:p>
                      <a:pPr algn="ctr"/>
                      <a:r>
                        <a:rPr lang="en-US" sz="1800" b="1"/>
                        <a:t>26</a:t>
                      </a:r>
                      <a:endParaRPr lang="en-US" sz="18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22987194"/>
                  </a:ext>
                </a:extLst>
              </a:tr>
              <a:tr h="382607">
                <a:tc>
                  <a:txBody>
                    <a:bodyPr/>
                    <a:lstStyle/>
                    <a:p>
                      <a:pPr algn="ctr"/>
                      <a:r>
                        <a:rPr lang="en-US" sz="1800"/>
                        <a:t>71</a:t>
                      </a:r>
                      <a:endParaRPr lang="en-US" sz="1800">
                        <a:latin typeface="Arial" panose="020B0604020202020204" pitchFamily="34" charset="0"/>
                        <a:cs typeface="Arial" panose="020B0604020202020204" pitchFamily="34" charset="0"/>
                      </a:endParaRPr>
                    </a:p>
                  </a:txBody>
                  <a:tcPr anchor="ctr"/>
                </a:tc>
                <a:tc>
                  <a:txBody>
                    <a:bodyPr/>
                    <a:lstStyle/>
                    <a:p>
                      <a:pPr algn="ctr"/>
                      <a:r>
                        <a:rPr lang="en-US" sz="1800"/>
                        <a:t>University of Connecticut</a:t>
                      </a:r>
                      <a:endParaRPr lang="en-US" sz="1800">
                        <a:latin typeface="Arial" panose="020B0604020202020204" pitchFamily="34" charset="0"/>
                        <a:cs typeface="Arial" panose="020B0604020202020204" pitchFamily="34" charset="0"/>
                      </a:endParaRPr>
                    </a:p>
                  </a:txBody>
                  <a:tcPr anchor="ctr"/>
                </a:tc>
                <a:tc>
                  <a:txBody>
                    <a:bodyPr/>
                    <a:lstStyle/>
                    <a:p>
                      <a:pPr algn="ctr"/>
                      <a:r>
                        <a:rPr lang="en-US" sz="1800"/>
                        <a:t>25</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78193785"/>
                  </a:ext>
                </a:extLst>
              </a:tr>
              <a:tr h="489617">
                <a:tc>
                  <a:txBody>
                    <a:bodyPr/>
                    <a:lstStyle/>
                    <a:p>
                      <a:pPr algn="ctr"/>
                      <a:r>
                        <a:rPr lang="en-US" sz="1800"/>
                        <a:t>72</a:t>
                      </a:r>
                      <a:endParaRPr lang="en-US" sz="1800">
                        <a:latin typeface="Arial" panose="020B0604020202020204" pitchFamily="34" charset="0"/>
                        <a:cs typeface="Arial" panose="020B0604020202020204" pitchFamily="34" charset="0"/>
                      </a:endParaRPr>
                    </a:p>
                  </a:txBody>
                  <a:tcPr anchor="ctr">
                    <a:lnB w="12700" cap="flat" cmpd="sng" algn="ctr">
                      <a:noFill/>
                      <a:prstDash val="solid"/>
                      <a:round/>
                      <a:headEnd type="none" w="med" len="med"/>
                      <a:tailEnd type="none" w="med" len="med"/>
                    </a:lnB>
                  </a:tcPr>
                </a:tc>
                <a:tc>
                  <a:txBody>
                    <a:bodyPr/>
                    <a:lstStyle/>
                    <a:p>
                      <a:pPr algn="ctr"/>
                      <a:r>
                        <a:rPr lang="en-US" sz="1800"/>
                        <a:t>Brown University</a:t>
                      </a:r>
                      <a:endParaRPr lang="en-US" sz="1800">
                        <a:latin typeface="Arial" panose="020B0604020202020204" pitchFamily="34" charset="0"/>
                        <a:cs typeface="Arial" panose="020B0604020202020204" pitchFamily="34" charset="0"/>
                      </a:endParaRPr>
                    </a:p>
                  </a:txBody>
                  <a:tcPr anchor="ctr">
                    <a:lnB w="12700" cap="flat" cmpd="sng" algn="ctr">
                      <a:noFill/>
                      <a:prstDash val="solid"/>
                      <a:round/>
                      <a:headEnd type="none" w="med" len="med"/>
                      <a:tailEnd type="none" w="med" len="med"/>
                    </a:lnB>
                  </a:tcPr>
                </a:tc>
                <a:tc>
                  <a:txBody>
                    <a:bodyPr/>
                    <a:lstStyle/>
                    <a:p>
                      <a:pPr algn="ctr"/>
                      <a:r>
                        <a:rPr lang="en-US" sz="1800"/>
                        <a:t>22</a:t>
                      </a:r>
                      <a:endParaRPr lang="en-US" sz="1800">
                        <a:latin typeface="Arial" panose="020B0604020202020204" pitchFamily="34" charset="0"/>
                        <a:cs typeface="Arial" panose="020B0604020202020204" pitchFamily="34" charset="0"/>
                      </a:endParaRPr>
                    </a:p>
                  </a:txBody>
                  <a:tcPr anchor="ctr">
                    <a:lnB w="12700" cap="flat" cmpd="sng" algn="ctr">
                      <a:noFill/>
                      <a:prstDash val="solid"/>
                      <a:round/>
                      <a:headEnd type="none" w="med" len="med"/>
                      <a:tailEnd type="none" w="med" len="med"/>
                    </a:lnB>
                  </a:tcPr>
                </a:tc>
                <a:extLst>
                  <a:ext uri="{0D108BD9-81ED-4DB2-BD59-A6C34878D82A}">
                    <a16:rowId xmlns:a16="http://schemas.microsoft.com/office/drawing/2014/main" val="3491901750"/>
                  </a:ext>
                </a:extLst>
              </a:tr>
            </a:tbl>
          </a:graphicData>
        </a:graphic>
      </p:graphicFrame>
      <p:grpSp>
        <p:nvGrpSpPr>
          <p:cNvPr id="4" name="65/100">
            <a:extLst>
              <a:ext uri="{FF2B5EF4-FFF2-40B4-BE49-F238E27FC236}">
                <a16:creationId xmlns:a16="http://schemas.microsoft.com/office/drawing/2014/main" id="{F19C5D46-828E-F99A-2C35-E46B4B16E58C}"/>
              </a:ext>
            </a:extLst>
          </p:cNvPr>
          <p:cNvGrpSpPr/>
          <p:nvPr/>
        </p:nvGrpSpPr>
        <p:grpSpPr>
          <a:xfrm>
            <a:off x="-122307" y="866930"/>
            <a:ext cx="5563619" cy="491178"/>
            <a:chOff x="-122307" y="866930"/>
            <a:chExt cx="5563619" cy="491178"/>
          </a:xfrm>
        </p:grpSpPr>
        <p:sp>
          <p:nvSpPr>
            <p:cNvPr id="2" name="Alternate Process 1">
              <a:extLst>
                <a:ext uri="{FF2B5EF4-FFF2-40B4-BE49-F238E27FC236}">
                  <a16:creationId xmlns:a16="http://schemas.microsoft.com/office/drawing/2014/main" id="{65DE68D1-F827-7D6E-9275-F8E81FC13011}"/>
                </a:ext>
              </a:extLst>
            </p:cNvPr>
            <p:cNvSpPr/>
            <p:nvPr/>
          </p:nvSpPr>
          <p:spPr>
            <a:xfrm>
              <a:off x="-122307" y="866930"/>
              <a:ext cx="5563619" cy="491178"/>
            </a:xfrm>
            <a:prstGeom prst="flowChartAlternateProcess">
              <a:avLst/>
            </a:prstGeom>
            <a:gradFill>
              <a:gsLst>
                <a:gs pos="0">
                  <a:srgbClr val="4F7899"/>
                </a:gs>
                <a:gs pos="100000">
                  <a:srgbClr val="1E364A"/>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B5C4CE7-90B0-F6CF-B655-36DF8E9522AB}"/>
                </a:ext>
              </a:extLst>
            </p:cNvPr>
            <p:cNvSpPr txBox="1"/>
            <p:nvPr/>
          </p:nvSpPr>
          <p:spPr>
            <a:xfrm>
              <a:off x="237045" y="888749"/>
              <a:ext cx="5047488" cy="461665"/>
            </a:xfrm>
            <a:prstGeom prst="rect">
              <a:avLst/>
            </a:prstGeom>
            <a:noFill/>
          </p:spPr>
          <p:txBody>
            <a:bodyPr wrap="square" rtlCol="0">
              <a:spAutoFit/>
            </a:bodyPr>
            <a:lstStyle/>
            <a:p>
              <a:pPr algn="ctr"/>
              <a:r>
                <a:rPr lang="en-US" sz="2400" b="1">
                  <a:solidFill>
                    <a:schemeClr val="bg1"/>
                  </a:solidFill>
                  <a:latin typeface="Arial Black" panose="020B0604020202020204" pitchFamily="34" charset="0"/>
                  <a:cs typeface="Arial Black" panose="020B0604020202020204" pitchFamily="34" charset="0"/>
                </a:rPr>
                <a:t>65/100 U.S. Universities</a:t>
              </a:r>
            </a:p>
          </p:txBody>
        </p:sp>
      </p:grpSp>
      <p:sp>
        <p:nvSpPr>
          <p:cNvPr id="14" name="Title 1">
            <a:extLst>
              <a:ext uri="{FF2B5EF4-FFF2-40B4-BE49-F238E27FC236}">
                <a16:creationId xmlns:a16="http://schemas.microsoft.com/office/drawing/2014/main" id="{DF2B3DB6-86CE-FF83-687E-112FD8AD8E64}"/>
              </a:ext>
            </a:extLst>
          </p:cNvPr>
          <p:cNvSpPr txBox="1">
            <a:spLocks/>
          </p:cNvSpPr>
          <p:nvPr/>
        </p:nvSpPr>
        <p:spPr>
          <a:xfrm>
            <a:off x="-1977" y="88595"/>
            <a:ext cx="12197986" cy="90744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0" i="0" u="none" strike="noStrike" kern="1200" cap="none" spc="0" normalizeH="0" baseline="0" noProof="0">
                <a:ln>
                  <a:noFill/>
                </a:ln>
                <a:solidFill>
                  <a:srgbClr val="000000"/>
                </a:solidFill>
                <a:effectLst/>
                <a:uLnTx/>
                <a:uFillTx/>
                <a:latin typeface="Arial Black"/>
                <a:ea typeface="+mj-ea"/>
                <a:cs typeface="+mj-cs"/>
              </a:rPr>
              <a:t>Top 100 Universities Granted U.S. Utility Patents</a:t>
            </a:r>
            <a:endParaRPr kumimoji="0" lang="en-US" sz="4000" b="0" i="0" u="none" strike="noStrike" kern="1200" cap="none" spc="0" normalizeH="0" baseline="0" noProof="0">
              <a:ln>
                <a:noFill/>
              </a:ln>
              <a:solidFill>
                <a:srgbClr val="000000"/>
              </a:solidFill>
              <a:effectLst/>
              <a:uLnTx/>
              <a:uFillTx/>
              <a:latin typeface="Arial Black"/>
              <a:ea typeface="+mj-ea"/>
              <a:cs typeface="+mj-cs"/>
            </a:endParaRPr>
          </a:p>
        </p:txBody>
      </p:sp>
      <p:sp>
        <p:nvSpPr>
          <p:cNvPr id="5" name="Slide Number Placeholder 3">
            <a:extLst>
              <a:ext uri="{FF2B5EF4-FFF2-40B4-BE49-F238E27FC236}">
                <a16:creationId xmlns:a16="http://schemas.microsoft.com/office/drawing/2014/main" id="{E82F3916-224E-3625-2098-34DC9D81F296}"/>
              </a:ext>
            </a:extLst>
          </p:cNvPr>
          <p:cNvSpPr>
            <a:spLocks noGrp="1"/>
          </p:cNvSpPr>
          <p:nvPr>
            <p:ph type="sldNum" sz="quarter" idx="12"/>
          </p:nvPr>
        </p:nvSpPr>
        <p:spPr>
          <a:xfrm>
            <a:off x="9448800" y="6489700"/>
            <a:ext cx="2743200" cy="365125"/>
          </a:xfrm>
        </p:spPr>
        <p:txBody>
          <a:bodyPr/>
          <a:lstStyle/>
          <a:p>
            <a:fld id="{C6C19187-0210-4CC7-AE51-7FFB2AB55339}" type="slidenum">
              <a:rPr lang="en-US" smtClean="0"/>
              <a:t>41</a:t>
            </a:fld>
            <a:endParaRPr lang="en-US"/>
          </a:p>
        </p:txBody>
      </p:sp>
    </p:spTree>
    <p:extLst>
      <p:ext uri="{BB962C8B-B14F-4D97-AF65-F5344CB8AC3E}">
        <p14:creationId xmlns:p14="http://schemas.microsoft.com/office/powerpoint/2010/main" val="142961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p:tgtEl>
                                          <p:spTgt spid="4"/>
                                        </p:tgtEl>
                                        <p:attrNameLst>
                                          <p:attrName>ppt_x</p:attrName>
                                        </p:attrNameLst>
                                      </p:cBhvr>
                                      <p:tavLst>
                                        <p:tav tm="0">
                                          <p:val>
                                            <p:strVal val="#ppt_x-#ppt_w*1.125000"/>
                                          </p:val>
                                        </p:tav>
                                        <p:tav tm="100000">
                                          <p:val>
                                            <p:strVal val="#ppt_x"/>
                                          </p:val>
                                        </p:tav>
                                      </p:tavLst>
                                    </p:anim>
                                    <p:animEffect transition="in" filter="wipe(right)">
                                      <p:cBhvr>
                                        <p:cTn id="11" dur="500"/>
                                        <p:tgtEl>
                                          <p:spTgt spid="4"/>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2"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ppt_x</p:attrName>
                                        </p:attrNameLst>
                                      </p:cBhvr>
                                      <p:tavLst>
                                        <p:tav tm="0">
                                          <p:val>
                                            <p:strVal val="#ppt_x+#ppt_w*1.125000"/>
                                          </p:val>
                                        </p:tav>
                                        <p:tav tm="100000">
                                          <p:val>
                                            <p:strVal val="#ppt_x"/>
                                          </p:val>
                                        </p:tav>
                                      </p:tavLst>
                                    </p:anim>
                                    <p:animEffect transition="in" filter="wipe(left)">
                                      <p:cBhvr>
                                        <p:cTn id="24" dur="500"/>
                                        <p:tgtEl>
                                          <p:spTgt spid="9"/>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91C91-5B20-0956-C316-C25ADCE4E2D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35D326A-0957-3B44-806D-B04BE7D1049E}"/>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7" name="Table 6">
            <a:extLst>
              <a:ext uri="{FF2B5EF4-FFF2-40B4-BE49-F238E27FC236}">
                <a16:creationId xmlns:a16="http://schemas.microsoft.com/office/drawing/2014/main" id="{B6C54AA1-F318-A299-CA13-B45577E598F2}"/>
              </a:ext>
            </a:extLst>
          </p:cNvPr>
          <p:cNvGraphicFramePr>
            <a:graphicFrameLocks noGrp="1"/>
          </p:cNvGraphicFramePr>
          <p:nvPr/>
        </p:nvGraphicFramePr>
        <p:xfrm>
          <a:off x="383379" y="2329756"/>
          <a:ext cx="5609157" cy="2396490"/>
        </p:xfrm>
        <a:graphic>
          <a:graphicData uri="http://schemas.openxmlformats.org/drawingml/2006/table">
            <a:tbl>
              <a:tblPr/>
              <a:tblGrid>
                <a:gridCol w="1354666">
                  <a:extLst>
                    <a:ext uri="{9D8B030D-6E8A-4147-A177-3AD203B41FA5}">
                      <a16:colId xmlns:a16="http://schemas.microsoft.com/office/drawing/2014/main" val="2790698691"/>
                    </a:ext>
                  </a:extLst>
                </a:gridCol>
                <a:gridCol w="1105956">
                  <a:extLst>
                    <a:ext uri="{9D8B030D-6E8A-4147-A177-3AD203B41FA5}">
                      <a16:colId xmlns:a16="http://schemas.microsoft.com/office/drawing/2014/main" val="307911081"/>
                    </a:ext>
                  </a:extLst>
                </a:gridCol>
                <a:gridCol w="1243539">
                  <a:extLst>
                    <a:ext uri="{9D8B030D-6E8A-4147-A177-3AD203B41FA5}">
                      <a16:colId xmlns:a16="http://schemas.microsoft.com/office/drawing/2014/main" val="2652895838"/>
                    </a:ext>
                  </a:extLst>
                </a:gridCol>
                <a:gridCol w="1904996">
                  <a:extLst>
                    <a:ext uri="{9D8B030D-6E8A-4147-A177-3AD203B41FA5}">
                      <a16:colId xmlns:a16="http://schemas.microsoft.com/office/drawing/2014/main" val="1388461081"/>
                    </a:ext>
                  </a:extLst>
                </a:gridCol>
              </a:tblGrid>
              <a:tr h="476250">
                <a:tc>
                  <a:txBody>
                    <a:bodyPr/>
                    <a:lstStyle/>
                    <a:p>
                      <a:pPr lvl="0" algn="ctr">
                        <a:buNone/>
                      </a:pPr>
                      <a:r>
                        <a:rPr lang="en-US" sz="2400" b="1" i="0" u="none" strike="noStrike" noProof="0">
                          <a:solidFill>
                            <a:srgbClr val="FFFFFF"/>
                          </a:solidFill>
                          <a:effectLst/>
                          <a:latin typeface="Calibri"/>
                        </a:rPr>
                        <a:t>6/10/24 </a:t>
                      </a:r>
                      <a:endParaRPr lang="en-US"/>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0000"/>
                    </a:solidFill>
                  </a:tcPr>
                </a:tc>
                <a:tc>
                  <a:txBody>
                    <a:bodyPr/>
                    <a:lstStyle/>
                    <a:p>
                      <a:pPr lvl="0" algn="ctr">
                        <a:buNone/>
                      </a:pPr>
                      <a:r>
                        <a:rPr lang="en-US" sz="2400" b="1" i="0" u="none" strike="noStrike">
                          <a:solidFill>
                            <a:srgbClr val="FFFFFF"/>
                          </a:solidFill>
                          <a:effectLst/>
                          <a:latin typeface="Calibri"/>
                        </a:rPr>
                        <a:t>2022</a:t>
                      </a:r>
                      <a:r>
                        <a:rPr lang="en-US" sz="2400" b="1" i="0">
                          <a:solidFill>
                            <a:srgbClr val="FFFFFF"/>
                          </a:solidFill>
                          <a:effectLst/>
                          <a:latin typeface="Calibri"/>
                        </a:rPr>
                        <a:t>​</a:t>
                      </a:r>
                      <a:endParaRPr lang="en-US" b="1" i="0">
                        <a:solidFill>
                          <a:srgbClr val="FFFFFF"/>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0000"/>
                    </a:solidFill>
                  </a:tcPr>
                </a:tc>
                <a:tc>
                  <a:txBody>
                    <a:bodyPr/>
                    <a:lstStyle/>
                    <a:p>
                      <a:pPr lvl="0" algn="ctr">
                        <a:buNone/>
                      </a:pPr>
                      <a:r>
                        <a:rPr lang="en-US" sz="2400" b="1" i="0" u="none" strike="noStrike">
                          <a:solidFill>
                            <a:srgbClr val="FFFFFF"/>
                          </a:solidFill>
                          <a:effectLst/>
                          <a:latin typeface="Calibri"/>
                        </a:rPr>
                        <a:t>2023</a:t>
                      </a:r>
                      <a:r>
                        <a:rPr lang="en-US" sz="2400" b="1" i="0">
                          <a:solidFill>
                            <a:srgbClr val="FFFFFF"/>
                          </a:solidFill>
                          <a:effectLst/>
                          <a:latin typeface="Calibri"/>
                        </a:rPr>
                        <a:t>​</a:t>
                      </a:r>
                      <a:endParaRPr lang="en-US" b="1" i="0">
                        <a:solidFill>
                          <a:srgbClr val="FFFFFF"/>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0000"/>
                    </a:solidFill>
                  </a:tcPr>
                </a:tc>
                <a:tc>
                  <a:txBody>
                    <a:bodyPr/>
                    <a:lstStyle/>
                    <a:p>
                      <a:pPr lvl="0" algn="ctr">
                        <a:buNone/>
                      </a:pPr>
                      <a:r>
                        <a:rPr lang="en-US" sz="2400" b="1" i="0" u="none" strike="noStrike">
                          <a:solidFill>
                            <a:srgbClr val="FFFFFF"/>
                          </a:solidFill>
                          <a:effectLst/>
                          <a:latin typeface="Calibri"/>
                        </a:rPr>
                        <a:t>2024</a:t>
                      </a:r>
                      <a:endParaRPr lang="en-US" sz="2400" b="1" i="0">
                        <a:solidFill>
                          <a:srgbClr val="FFFFFF"/>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0000"/>
                    </a:solidFill>
                  </a:tcPr>
                </a:tc>
                <a:extLst>
                  <a:ext uri="{0D108BD9-81ED-4DB2-BD59-A6C34878D82A}">
                    <a16:rowId xmlns:a16="http://schemas.microsoft.com/office/drawing/2014/main" val="449829050"/>
                  </a:ext>
                </a:extLst>
              </a:tr>
              <a:tr h="457200">
                <a:tc>
                  <a:txBody>
                    <a:bodyPr/>
                    <a:lstStyle/>
                    <a:p>
                      <a:pPr algn="ctr" fontAlgn="base"/>
                      <a:r>
                        <a:rPr lang="en-US" sz="2400" b="1" i="0" u="none" strike="noStrike">
                          <a:solidFill>
                            <a:srgbClr val="000000"/>
                          </a:solidFill>
                          <a:effectLst/>
                          <a:latin typeface="Calibri"/>
                        </a:rPr>
                        <a:t>MU</a:t>
                      </a:r>
                      <a:r>
                        <a:rPr lang="en-US" sz="2400" b="0" i="0">
                          <a:solidFill>
                            <a:srgbClr val="000000"/>
                          </a:solidFill>
                          <a:effectLst/>
                          <a:latin typeface="Calibri"/>
                        </a:rPr>
                        <a:t>​</a:t>
                      </a:r>
                      <a:endParaRPr lang="en-US" b="0" i="0">
                        <a:solidFill>
                          <a:srgbClr val="000000"/>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1B82D"/>
                    </a:solidFill>
                  </a:tcPr>
                </a:tc>
                <a:tc>
                  <a:txBody>
                    <a:bodyPr/>
                    <a:lstStyle/>
                    <a:p>
                      <a:pPr lvl="0" algn="ctr">
                        <a:buNone/>
                      </a:pPr>
                      <a:r>
                        <a:rPr lang="en-US" sz="2400" b="1" i="0">
                          <a:solidFill>
                            <a:srgbClr val="000000"/>
                          </a:solidFill>
                          <a:effectLst/>
                        </a:rPr>
                        <a:t>4,011</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tc>
                  <a:txBody>
                    <a:bodyPr/>
                    <a:lstStyle/>
                    <a:p>
                      <a:pPr lvl="0" algn="ctr">
                        <a:buNone/>
                      </a:pPr>
                      <a:r>
                        <a:rPr lang="en-US" sz="2400" b="1" i="0">
                          <a:solidFill>
                            <a:srgbClr val="000000"/>
                          </a:solidFill>
                          <a:effectLst/>
                        </a:rPr>
                        <a:t>4,089</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tc>
                  <a:txBody>
                    <a:bodyPr/>
                    <a:lstStyle/>
                    <a:p>
                      <a:pPr algn="ctr" fontAlgn="base"/>
                      <a:r>
                        <a:rPr lang="en-US" sz="2400" b="1" i="0">
                          <a:solidFill>
                            <a:srgbClr val="000000"/>
                          </a:solidFill>
                          <a:effectLst/>
                        </a:rPr>
                        <a:t>4,156 (</a:t>
                      </a:r>
                      <a:r>
                        <a:rPr lang="en-US" sz="2400" b="1" i="0">
                          <a:solidFill>
                            <a:srgbClr val="00B050"/>
                          </a:solidFill>
                          <a:effectLst/>
                        </a:rPr>
                        <a:t>2%</a:t>
                      </a:r>
                      <a:r>
                        <a:rPr lang="en-US" sz="2400" b="1" i="0">
                          <a:solidFill>
                            <a:srgbClr val="000000"/>
                          </a:solidFill>
                          <a:effectLs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extLst>
                  <a:ext uri="{0D108BD9-81ED-4DB2-BD59-A6C34878D82A}">
                    <a16:rowId xmlns:a16="http://schemas.microsoft.com/office/drawing/2014/main" val="1795777004"/>
                  </a:ext>
                </a:extLst>
              </a:tr>
              <a:tr h="457200">
                <a:tc>
                  <a:txBody>
                    <a:bodyPr/>
                    <a:lstStyle/>
                    <a:p>
                      <a:pPr algn="ctr" fontAlgn="base"/>
                      <a:r>
                        <a:rPr lang="en-US" sz="2400" b="1" i="0" u="none" strike="noStrike">
                          <a:solidFill>
                            <a:srgbClr val="FFFFFF"/>
                          </a:solidFill>
                          <a:effectLst/>
                          <a:latin typeface="Calibri"/>
                        </a:rPr>
                        <a:t>UMKC</a:t>
                      </a:r>
                      <a:r>
                        <a:rPr lang="en-US" sz="2400" b="0" i="0">
                          <a:solidFill>
                            <a:srgbClr val="000000"/>
                          </a:solidFill>
                          <a:effectLst/>
                          <a:latin typeface="Calibri"/>
                        </a:rPr>
                        <a:t>​</a:t>
                      </a:r>
                      <a:endParaRPr lang="en-US" b="0" i="0">
                        <a:solidFill>
                          <a:srgbClr val="000000"/>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66CC"/>
                    </a:solidFill>
                  </a:tcPr>
                </a:tc>
                <a:tc>
                  <a:txBody>
                    <a:bodyPr/>
                    <a:lstStyle/>
                    <a:p>
                      <a:pPr lvl="0" algn="ctr">
                        <a:buNone/>
                      </a:pPr>
                      <a:r>
                        <a:rPr lang="en-US" sz="2400" b="1" i="0">
                          <a:solidFill>
                            <a:srgbClr val="000000"/>
                          </a:solidFill>
                          <a:effectLst/>
                        </a:rPr>
                        <a:t>4,455</a:t>
                      </a:r>
                      <a:endParaRPr lang="en-US"/>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tc>
                  <a:txBody>
                    <a:bodyPr/>
                    <a:lstStyle/>
                    <a:p>
                      <a:pPr lvl="0" algn="ctr">
                        <a:buNone/>
                      </a:pPr>
                      <a:r>
                        <a:rPr lang="en-US" sz="2400" b="1" i="0">
                          <a:solidFill>
                            <a:srgbClr val="000000"/>
                          </a:solidFill>
                          <a:effectLst/>
                        </a:rPr>
                        <a:t>4,010</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tc>
                  <a:txBody>
                    <a:bodyPr/>
                    <a:lstStyle/>
                    <a:p>
                      <a:pPr algn="ctr" fontAlgn="base"/>
                      <a:r>
                        <a:rPr lang="en-US" sz="2400" b="1" i="0">
                          <a:solidFill>
                            <a:srgbClr val="000000"/>
                          </a:solidFill>
                          <a:effectLst/>
                        </a:rPr>
                        <a:t>2,968 (</a:t>
                      </a:r>
                      <a:r>
                        <a:rPr lang="en-US" sz="2600" b="1" i="0" kern="1200">
                          <a:solidFill>
                            <a:srgbClr val="FF0000"/>
                          </a:solidFill>
                          <a:effectLst/>
                          <a:latin typeface="+mn-lt"/>
                          <a:ea typeface="+mn-ea"/>
                          <a:cs typeface="+mn-cs"/>
                        </a:rPr>
                        <a:t>-26%</a:t>
                      </a:r>
                      <a:r>
                        <a:rPr lang="en-US" sz="2400" b="1" i="0">
                          <a:solidFill>
                            <a:srgbClr val="000000"/>
                          </a:solidFill>
                          <a:effectLs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extLst>
                  <a:ext uri="{0D108BD9-81ED-4DB2-BD59-A6C34878D82A}">
                    <a16:rowId xmlns:a16="http://schemas.microsoft.com/office/drawing/2014/main" val="374200782"/>
                  </a:ext>
                </a:extLst>
              </a:tr>
              <a:tr h="457200">
                <a:tc>
                  <a:txBody>
                    <a:bodyPr/>
                    <a:lstStyle/>
                    <a:p>
                      <a:pPr algn="ctr" fontAlgn="base"/>
                      <a:r>
                        <a:rPr lang="en-US" sz="2400" b="1" i="0" u="none" strike="noStrike">
                          <a:solidFill>
                            <a:srgbClr val="FFFFFF"/>
                          </a:solidFill>
                          <a:effectLst/>
                          <a:latin typeface="Calibri"/>
                        </a:rPr>
                        <a:t>S&amp;T</a:t>
                      </a:r>
                      <a:r>
                        <a:rPr lang="en-US" sz="2400" b="0" i="0">
                          <a:solidFill>
                            <a:srgbClr val="000000"/>
                          </a:solidFill>
                          <a:effectLst/>
                          <a:latin typeface="Calibri"/>
                        </a:rPr>
                        <a:t>​</a:t>
                      </a:r>
                      <a:endParaRPr lang="en-US" b="0" i="0">
                        <a:solidFill>
                          <a:srgbClr val="000000"/>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7A33"/>
                    </a:solidFill>
                  </a:tcPr>
                </a:tc>
                <a:tc>
                  <a:txBody>
                    <a:bodyPr/>
                    <a:lstStyle/>
                    <a:p>
                      <a:pPr lvl="0" algn="ctr">
                        <a:buNone/>
                      </a:pPr>
                      <a:r>
                        <a:rPr lang="en-US" sz="2400" b="1" i="0">
                          <a:solidFill>
                            <a:srgbClr val="000000"/>
                          </a:solidFill>
                          <a:effectLst/>
                        </a:rPr>
                        <a:t>4,042</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tc>
                  <a:txBody>
                    <a:bodyPr/>
                    <a:lstStyle/>
                    <a:p>
                      <a:pPr lvl="0" algn="ctr">
                        <a:buNone/>
                      </a:pPr>
                      <a:r>
                        <a:rPr lang="en-US" sz="2400" b="1" i="0">
                          <a:solidFill>
                            <a:srgbClr val="000000"/>
                          </a:solidFill>
                          <a:effectLst/>
                        </a:rPr>
                        <a:t>6,256</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tc>
                  <a:txBody>
                    <a:bodyPr/>
                    <a:lstStyle/>
                    <a:p>
                      <a:pPr algn="ctr" fontAlgn="base"/>
                      <a:r>
                        <a:rPr lang="en-US" sz="2400" b="1" i="0">
                          <a:solidFill>
                            <a:srgbClr val="000000"/>
                          </a:solidFill>
                          <a:effectLst/>
                        </a:rPr>
                        <a:t>5,712 (</a:t>
                      </a:r>
                      <a:r>
                        <a:rPr lang="en-US" sz="2600" b="1" i="0" kern="1200">
                          <a:solidFill>
                            <a:srgbClr val="FF0000"/>
                          </a:solidFill>
                          <a:effectLst/>
                          <a:latin typeface="+mn-lt"/>
                          <a:ea typeface="+mn-ea"/>
                          <a:cs typeface="+mn-cs"/>
                        </a:rPr>
                        <a:t>-9%</a:t>
                      </a:r>
                      <a:r>
                        <a:rPr lang="en-US" sz="2400" b="1" i="0">
                          <a:solidFill>
                            <a:srgbClr val="000000"/>
                          </a:solidFill>
                          <a:effectLs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extLst>
                  <a:ext uri="{0D108BD9-81ED-4DB2-BD59-A6C34878D82A}">
                    <a16:rowId xmlns:a16="http://schemas.microsoft.com/office/drawing/2014/main" val="3716035611"/>
                  </a:ext>
                </a:extLst>
              </a:tr>
              <a:tr h="457200">
                <a:tc>
                  <a:txBody>
                    <a:bodyPr/>
                    <a:lstStyle/>
                    <a:p>
                      <a:pPr algn="ctr" fontAlgn="base"/>
                      <a:r>
                        <a:rPr lang="en-US" sz="2400" b="1" i="0" u="none" strike="noStrike">
                          <a:solidFill>
                            <a:srgbClr val="FFFFFF"/>
                          </a:solidFill>
                          <a:effectLst/>
                          <a:latin typeface="Calibri"/>
                        </a:rPr>
                        <a:t>UMSL</a:t>
                      </a:r>
                      <a:r>
                        <a:rPr lang="en-US" sz="2400" b="0" i="0">
                          <a:solidFill>
                            <a:srgbClr val="000000"/>
                          </a:solidFill>
                          <a:effectLst/>
                          <a:latin typeface="Calibri"/>
                        </a:rPr>
                        <a:t>​</a:t>
                      </a:r>
                      <a:endParaRPr lang="en-US" b="0" i="0">
                        <a:solidFill>
                          <a:srgbClr val="000000"/>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981E32"/>
                    </a:solidFill>
                  </a:tcPr>
                </a:tc>
                <a:tc>
                  <a:txBody>
                    <a:bodyPr/>
                    <a:lstStyle/>
                    <a:p>
                      <a:pPr lvl="0" algn="ctr">
                        <a:buNone/>
                      </a:pPr>
                      <a:r>
                        <a:rPr lang="en-US" sz="2400" b="1" i="0">
                          <a:solidFill>
                            <a:srgbClr val="000000"/>
                          </a:solidFill>
                          <a:effectLst/>
                        </a:rPr>
                        <a:t>2,667</a:t>
                      </a:r>
                      <a:endParaRPr lang="en-US"/>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tc>
                  <a:txBody>
                    <a:bodyPr/>
                    <a:lstStyle/>
                    <a:p>
                      <a:pPr lvl="0" algn="ctr">
                        <a:buNone/>
                      </a:pPr>
                      <a:r>
                        <a:rPr lang="en-US" sz="2400" b="1" i="0">
                          <a:solidFill>
                            <a:srgbClr val="000000"/>
                          </a:solidFill>
                          <a:effectLst/>
                        </a:rPr>
                        <a:t>2,335</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tc>
                  <a:txBody>
                    <a:bodyPr/>
                    <a:lstStyle/>
                    <a:p>
                      <a:pPr algn="ctr" fontAlgn="base"/>
                      <a:r>
                        <a:rPr lang="en-US" sz="2400" b="1" i="0">
                          <a:solidFill>
                            <a:srgbClr val="000000"/>
                          </a:solidFill>
                          <a:effectLst/>
                        </a:rPr>
                        <a:t>1,655 (</a:t>
                      </a:r>
                      <a:r>
                        <a:rPr lang="en-US" sz="2600" b="1" i="0" kern="1200">
                          <a:solidFill>
                            <a:srgbClr val="FF0000"/>
                          </a:solidFill>
                          <a:effectLst/>
                          <a:latin typeface="+mn-lt"/>
                          <a:ea typeface="+mn-ea"/>
                          <a:cs typeface="+mn-cs"/>
                        </a:rPr>
                        <a:t>-29%</a:t>
                      </a:r>
                      <a:r>
                        <a:rPr lang="en-US" sz="2400" b="1" i="0">
                          <a:solidFill>
                            <a:srgbClr val="000000"/>
                          </a:solidFill>
                          <a:effectLs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extLst>
                  <a:ext uri="{0D108BD9-81ED-4DB2-BD59-A6C34878D82A}">
                    <a16:rowId xmlns:a16="http://schemas.microsoft.com/office/drawing/2014/main" val="1378102660"/>
                  </a:ext>
                </a:extLst>
              </a:tr>
            </a:tbl>
          </a:graphicData>
        </a:graphic>
      </p:graphicFrame>
      <p:sp>
        <p:nvSpPr>
          <p:cNvPr id="9" name="Rectangle 1">
            <a:extLst>
              <a:ext uri="{FF2B5EF4-FFF2-40B4-BE49-F238E27FC236}">
                <a16:creationId xmlns:a16="http://schemas.microsoft.com/office/drawing/2014/main" id="{5674469C-41BC-02C0-48BE-95946C108DAD}"/>
              </a:ext>
            </a:extLst>
          </p:cNvPr>
          <p:cNvSpPr>
            <a:spLocks noChangeArrowheads="1"/>
          </p:cNvSpPr>
          <p:nvPr/>
        </p:nvSpPr>
        <p:spPr bwMode="auto">
          <a:xfrm>
            <a:off x="3376613" y="28495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16" name="Table 15">
            <a:extLst>
              <a:ext uri="{FF2B5EF4-FFF2-40B4-BE49-F238E27FC236}">
                <a16:creationId xmlns:a16="http://schemas.microsoft.com/office/drawing/2014/main" id="{F811D968-70ED-EB92-1FCC-FD6FA513F3DA}"/>
              </a:ext>
            </a:extLst>
          </p:cNvPr>
          <p:cNvGraphicFramePr>
            <a:graphicFrameLocks noGrp="1"/>
          </p:cNvGraphicFramePr>
          <p:nvPr/>
        </p:nvGraphicFramePr>
        <p:xfrm>
          <a:off x="6448275" y="2329756"/>
          <a:ext cx="5448284" cy="2426970"/>
        </p:xfrm>
        <a:graphic>
          <a:graphicData uri="http://schemas.openxmlformats.org/drawingml/2006/table">
            <a:tbl>
              <a:tblPr/>
              <a:tblGrid>
                <a:gridCol w="1301750">
                  <a:extLst>
                    <a:ext uri="{9D8B030D-6E8A-4147-A177-3AD203B41FA5}">
                      <a16:colId xmlns:a16="http://schemas.microsoft.com/office/drawing/2014/main" val="2790698691"/>
                    </a:ext>
                  </a:extLst>
                </a:gridCol>
                <a:gridCol w="1042456">
                  <a:extLst>
                    <a:ext uri="{9D8B030D-6E8A-4147-A177-3AD203B41FA5}">
                      <a16:colId xmlns:a16="http://schemas.microsoft.com/office/drawing/2014/main" val="307911081"/>
                    </a:ext>
                  </a:extLst>
                </a:gridCol>
                <a:gridCol w="1169458">
                  <a:extLst>
                    <a:ext uri="{9D8B030D-6E8A-4147-A177-3AD203B41FA5}">
                      <a16:colId xmlns:a16="http://schemas.microsoft.com/office/drawing/2014/main" val="2652895838"/>
                    </a:ext>
                  </a:extLst>
                </a:gridCol>
                <a:gridCol w="1934620">
                  <a:extLst>
                    <a:ext uri="{9D8B030D-6E8A-4147-A177-3AD203B41FA5}">
                      <a16:colId xmlns:a16="http://schemas.microsoft.com/office/drawing/2014/main" val="1388461081"/>
                    </a:ext>
                  </a:extLst>
                </a:gridCol>
              </a:tblGrid>
              <a:tr h="476250">
                <a:tc>
                  <a:txBody>
                    <a:bodyPr/>
                    <a:lstStyle/>
                    <a:p>
                      <a:pPr lvl="0" algn="ctr">
                        <a:buNone/>
                      </a:pPr>
                      <a:r>
                        <a:rPr lang="en-US" sz="2400" b="1" i="0" u="none" strike="noStrike" noProof="0">
                          <a:solidFill>
                            <a:srgbClr val="FFFFFF"/>
                          </a:solidFill>
                          <a:effectLst/>
                          <a:latin typeface="Calibri"/>
                        </a:rPr>
                        <a:t>6/10/24 </a:t>
                      </a:r>
                      <a:r>
                        <a:rPr lang="en-US" sz="2400" b="1" i="0">
                          <a:solidFill>
                            <a:srgbClr val="FFFFFF"/>
                          </a:solidFill>
                          <a:effectLst/>
                          <a:latin typeface="Calibri"/>
                        </a:rPr>
                        <a:t>​</a:t>
                      </a:r>
                      <a:endParaRPr lang="en-US" b="1" i="0">
                        <a:solidFill>
                          <a:srgbClr val="FFFFFF"/>
                        </a:solidFill>
                        <a:effectLst/>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0000"/>
                    </a:solidFill>
                  </a:tcPr>
                </a:tc>
                <a:tc>
                  <a:txBody>
                    <a:bodyPr/>
                    <a:lstStyle/>
                    <a:p>
                      <a:pPr lvl="0" algn="ctr">
                        <a:buNone/>
                      </a:pPr>
                      <a:r>
                        <a:rPr lang="en-US" sz="2400" b="1" i="0" u="none" strike="noStrike">
                          <a:solidFill>
                            <a:srgbClr val="FFFFFF"/>
                          </a:solidFill>
                          <a:effectLst/>
                          <a:latin typeface="Calibri"/>
                        </a:rPr>
                        <a:t>2022</a:t>
                      </a:r>
                      <a:r>
                        <a:rPr lang="en-US" sz="2400" b="1" i="0">
                          <a:solidFill>
                            <a:srgbClr val="FFFFFF"/>
                          </a:solidFill>
                          <a:effectLst/>
                          <a:latin typeface="Calibri"/>
                        </a:rPr>
                        <a:t>​</a:t>
                      </a:r>
                      <a:endParaRPr lang="en-US" b="1" i="0">
                        <a:solidFill>
                          <a:srgbClr val="FFFFFF"/>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0000"/>
                    </a:solidFill>
                  </a:tcPr>
                </a:tc>
                <a:tc>
                  <a:txBody>
                    <a:bodyPr/>
                    <a:lstStyle/>
                    <a:p>
                      <a:pPr lvl="0" algn="ctr">
                        <a:buNone/>
                      </a:pPr>
                      <a:r>
                        <a:rPr lang="en-US" sz="2400" b="1" i="0" u="none" strike="noStrike">
                          <a:solidFill>
                            <a:srgbClr val="FFFFFF"/>
                          </a:solidFill>
                          <a:effectLst/>
                          <a:latin typeface="Calibri"/>
                        </a:rPr>
                        <a:t>2023</a:t>
                      </a:r>
                      <a:r>
                        <a:rPr lang="en-US" sz="2400" b="1" i="0">
                          <a:solidFill>
                            <a:srgbClr val="FFFFFF"/>
                          </a:solidFill>
                          <a:effectLst/>
                          <a:latin typeface="Calibri"/>
                        </a:rPr>
                        <a:t>​</a:t>
                      </a:r>
                      <a:endParaRPr lang="en-US" b="1" i="0">
                        <a:solidFill>
                          <a:srgbClr val="FFFFFF"/>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0000"/>
                    </a:solidFill>
                  </a:tcPr>
                </a:tc>
                <a:tc>
                  <a:txBody>
                    <a:bodyPr/>
                    <a:lstStyle/>
                    <a:p>
                      <a:pPr lvl="0" algn="ctr">
                        <a:buNone/>
                      </a:pPr>
                      <a:r>
                        <a:rPr lang="en-US" sz="2400" b="1" i="0" u="none" strike="noStrike">
                          <a:solidFill>
                            <a:srgbClr val="FFFFFF"/>
                          </a:solidFill>
                          <a:effectLst/>
                          <a:latin typeface="Calibri"/>
                        </a:rPr>
                        <a:t>2024</a:t>
                      </a:r>
                      <a:endParaRPr lang="en-US" sz="2400" b="1" i="0">
                        <a:solidFill>
                          <a:srgbClr val="FFFFFF"/>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0000"/>
                    </a:solidFill>
                  </a:tcPr>
                </a:tc>
                <a:extLst>
                  <a:ext uri="{0D108BD9-81ED-4DB2-BD59-A6C34878D82A}">
                    <a16:rowId xmlns:a16="http://schemas.microsoft.com/office/drawing/2014/main" val="449829050"/>
                  </a:ext>
                </a:extLst>
              </a:tr>
              <a:tr h="457200">
                <a:tc>
                  <a:txBody>
                    <a:bodyPr/>
                    <a:lstStyle/>
                    <a:p>
                      <a:pPr algn="ctr" fontAlgn="base"/>
                      <a:r>
                        <a:rPr lang="en-US" sz="2400" b="1" i="0" u="none" strike="noStrike">
                          <a:solidFill>
                            <a:srgbClr val="000000"/>
                          </a:solidFill>
                          <a:effectLst/>
                          <a:latin typeface="Calibri"/>
                        </a:rPr>
                        <a:t>MU</a:t>
                      </a:r>
                      <a:r>
                        <a:rPr lang="en-US" sz="2400" b="0" i="0">
                          <a:solidFill>
                            <a:srgbClr val="000000"/>
                          </a:solidFill>
                          <a:effectLst/>
                          <a:latin typeface="Calibri"/>
                        </a:rPr>
                        <a:t>​</a:t>
                      </a:r>
                      <a:endParaRPr lang="en-US" b="0" i="0">
                        <a:solidFill>
                          <a:srgbClr val="000000"/>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1B82D"/>
                    </a:solidFill>
                  </a:tcPr>
                </a:tc>
                <a:tc>
                  <a:txBody>
                    <a:bodyPr/>
                    <a:lstStyle/>
                    <a:p>
                      <a:pPr lvl="0" algn="ctr">
                        <a:buNone/>
                      </a:pPr>
                      <a:r>
                        <a:rPr lang="en-US" sz="2400" b="1" i="0">
                          <a:solidFill>
                            <a:srgbClr val="000000"/>
                          </a:solidFill>
                          <a:effectLst/>
                        </a:rPr>
                        <a:t>1,765</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tc>
                  <a:txBody>
                    <a:bodyPr/>
                    <a:lstStyle/>
                    <a:p>
                      <a:pPr lvl="0" algn="ctr">
                        <a:buNone/>
                      </a:pPr>
                      <a:r>
                        <a:rPr lang="en-US" sz="2400" b="1" i="0">
                          <a:solidFill>
                            <a:srgbClr val="000000"/>
                          </a:solidFill>
                          <a:effectLst/>
                        </a:rPr>
                        <a:t>1,735</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tc>
                  <a:txBody>
                    <a:bodyPr/>
                    <a:lstStyle/>
                    <a:p>
                      <a:pPr lvl="0" algn="ctr">
                        <a:buNone/>
                      </a:pPr>
                      <a:r>
                        <a:rPr lang="en-US" sz="2400" b="1" i="0">
                          <a:solidFill>
                            <a:srgbClr val="000000"/>
                          </a:solidFill>
                          <a:effectLst/>
                        </a:rPr>
                        <a:t>1,645 (</a:t>
                      </a:r>
                      <a:r>
                        <a:rPr lang="en-US" sz="2600" b="1" i="0" kern="1200">
                          <a:solidFill>
                            <a:srgbClr val="FF0000"/>
                          </a:solidFill>
                          <a:effectLst/>
                          <a:latin typeface="+mn-lt"/>
                          <a:ea typeface="+mn-ea"/>
                          <a:cs typeface="+mn-cs"/>
                        </a:rPr>
                        <a:t>-5%</a:t>
                      </a:r>
                      <a:r>
                        <a:rPr lang="en-US" sz="2400" b="1" i="0">
                          <a:solidFill>
                            <a:srgbClr val="000000"/>
                          </a:solidFill>
                          <a:effectLs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extLst>
                  <a:ext uri="{0D108BD9-81ED-4DB2-BD59-A6C34878D82A}">
                    <a16:rowId xmlns:a16="http://schemas.microsoft.com/office/drawing/2014/main" val="1795777004"/>
                  </a:ext>
                </a:extLst>
              </a:tr>
              <a:tr h="457200">
                <a:tc>
                  <a:txBody>
                    <a:bodyPr/>
                    <a:lstStyle/>
                    <a:p>
                      <a:pPr algn="ctr" fontAlgn="base"/>
                      <a:r>
                        <a:rPr lang="en-US" sz="2400" b="1" i="0" u="none" strike="noStrike">
                          <a:solidFill>
                            <a:srgbClr val="FFFFFF"/>
                          </a:solidFill>
                          <a:effectLst/>
                          <a:latin typeface="Calibri"/>
                        </a:rPr>
                        <a:t>UMKC</a:t>
                      </a:r>
                      <a:r>
                        <a:rPr lang="en-US" sz="2400" b="0" i="0">
                          <a:solidFill>
                            <a:srgbClr val="000000"/>
                          </a:solidFill>
                          <a:effectLst/>
                          <a:latin typeface="Calibri"/>
                        </a:rPr>
                        <a:t>​</a:t>
                      </a:r>
                      <a:endParaRPr lang="en-US" b="0" i="0">
                        <a:solidFill>
                          <a:srgbClr val="000000"/>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66CC"/>
                    </a:solidFill>
                  </a:tcPr>
                </a:tc>
                <a:tc>
                  <a:txBody>
                    <a:bodyPr/>
                    <a:lstStyle/>
                    <a:p>
                      <a:pPr lvl="0" algn="ctr">
                        <a:buNone/>
                      </a:pPr>
                      <a:r>
                        <a:rPr lang="en-US" sz="2400" b="1" i="0">
                          <a:solidFill>
                            <a:srgbClr val="000000"/>
                          </a:solidFill>
                          <a:effectLst/>
                        </a:rPr>
                        <a:t>1,979</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tc>
                  <a:txBody>
                    <a:bodyPr/>
                    <a:lstStyle/>
                    <a:p>
                      <a:pPr lvl="0" algn="ctr">
                        <a:buNone/>
                      </a:pPr>
                      <a:r>
                        <a:rPr lang="en-US" sz="2400" b="1" i="0">
                          <a:solidFill>
                            <a:srgbClr val="000000"/>
                          </a:solidFill>
                          <a:effectLst/>
                        </a:rPr>
                        <a:t>1,804</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tc>
                  <a:txBody>
                    <a:bodyPr/>
                    <a:lstStyle/>
                    <a:p>
                      <a:pPr algn="ctr" fontAlgn="base"/>
                      <a:r>
                        <a:rPr lang="en-US" sz="2400" b="1" i="0">
                          <a:solidFill>
                            <a:srgbClr val="000000"/>
                          </a:solidFill>
                          <a:effectLst/>
                        </a:rPr>
                        <a:t>1,516 (</a:t>
                      </a:r>
                      <a:r>
                        <a:rPr lang="en-US" sz="2600" b="1" i="0" kern="1200">
                          <a:solidFill>
                            <a:srgbClr val="FF0000"/>
                          </a:solidFill>
                          <a:effectLst/>
                          <a:latin typeface="+mn-lt"/>
                          <a:ea typeface="+mn-ea"/>
                          <a:cs typeface="+mn-cs"/>
                        </a:rPr>
                        <a:t>-16%</a:t>
                      </a:r>
                      <a:r>
                        <a:rPr lang="en-US" sz="2400" b="1" i="0">
                          <a:solidFill>
                            <a:srgbClr val="000000"/>
                          </a:solidFill>
                          <a:effectLs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extLst>
                  <a:ext uri="{0D108BD9-81ED-4DB2-BD59-A6C34878D82A}">
                    <a16:rowId xmlns:a16="http://schemas.microsoft.com/office/drawing/2014/main" val="374200782"/>
                  </a:ext>
                </a:extLst>
              </a:tr>
              <a:tr h="457200">
                <a:tc>
                  <a:txBody>
                    <a:bodyPr/>
                    <a:lstStyle/>
                    <a:p>
                      <a:pPr algn="ctr" fontAlgn="base"/>
                      <a:r>
                        <a:rPr lang="en-US" sz="2400" b="1" i="0" u="none" strike="noStrike">
                          <a:solidFill>
                            <a:srgbClr val="FFFFFF"/>
                          </a:solidFill>
                          <a:effectLst/>
                          <a:latin typeface="Calibri"/>
                        </a:rPr>
                        <a:t>S&amp;T</a:t>
                      </a:r>
                      <a:r>
                        <a:rPr lang="en-US" sz="2400" b="0" i="0">
                          <a:solidFill>
                            <a:srgbClr val="000000"/>
                          </a:solidFill>
                          <a:effectLst/>
                          <a:latin typeface="Calibri"/>
                        </a:rPr>
                        <a:t>​</a:t>
                      </a:r>
                      <a:endParaRPr lang="en-US" b="0" i="0">
                        <a:solidFill>
                          <a:srgbClr val="000000"/>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7A33"/>
                    </a:solidFill>
                  </a:tcPr>
                </a:tc>
                <a:tc>
                  <a:txBody>
                    <a:bodyPr/>
                    <a:lstStyle/>
                    <a:p>
                      <a:pPr lvl="0" algn="ctr">
                        <a:buNone/>
                      </a:pPr>
                      <a:r>
                        <a:rPr lang="en-US" sz="2400" b="1" i="0">
                          <a:solidFill>
                            <a:srgbClr val="000000"/>
                          </a:solidFill>
                          <a:effectLst/>
                        </a:rPr>
                        <a:t>1,616</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tc>
                  <a:txBody>
                    <a:bodyPr/>
                    <a:lstStyle/>
                    <a:p>
                      <a:pPr lvl="0" algn="ctr">
                        <a:buNone/>
                      </a:pPr>
                      <a:r>
                        <a:rPr lang="en-US" sz="2400" b="1" i="0">
                          <a:solidFill>
                            <a:srgbClr val="000000"/>
                          </a:solidFill>
                          <a:effectLst/>
                        </a:rPr>
                        <a:t>2,689</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tc>
                  <a:txBody>
                    <a:bodyPr/>
                    <a:lstStyle/>
                    <a:p>
                      <a:pPr lvl="0" algn="ctr">
                        <a:buNone/>
                      </a:pPr>
                      <a:r>
                        <a:rPr lang="en-US" sz="2400" b="1" i="0">
                          <a:solidFill>
                            <a:srgbClr val="000000"/>
                          </a:solidFill>
                          <a:effectLst/>
                        </a:rPr>
                        <a:t>1,929 (</a:t>
                      </a:r>
                      <a:r>
                        <a:rPr lang="en-US" sz="2600" b="1" i="0" kern="1200">
                          <a:solidFill>
                            <a:srgbClr val="FF0000"/>
                          </a:solidFill>
                          <a:effectLst/>
                          <a:latin typeface="+mn-lt"/>
                          <a:ea typeface="+mn-ea"/>
                          <a:cs typeface="+mn-cs"/>
                        </a:rPr>
                        <a:t>-28%</a:t>
                      </a:r>
                      <a:r>
                        <a:rPr lang="en-US" sz="2400" b="1" i="0">
                          <a:solidFill>
                            <a:srgbClr val="000000"/>
                          </a:solidFill>
                          <a:effectLs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extLst>
                  <a:ext uri="{0D108BD9-81ED-4DB2-BD59-A6C34878D82A}">
                    <a16:rowId xmlns:a16="http://schemas.microsoft.com/office/drawing/2014/main" val="3716035611"/>
                  </a:ext>
                </a:extLst>
              </a:tr>
              <a:tr h="457200">
                <a:tc>
                  <a:txBody>
                    <a:bodyPr/>
                    <a:lstStyle/>
                    <a:p>
                      <a:pPr algn="ctr" fontAlgn="base"/>
                      <a:r>
                        <a:rPr lang="en-US" sz="2400" b="1" i="0" u="none" strike="noStrike">
                          <a:solidFill>
                            <a:srgbClr val="FFFFFF"/>
                          </a:solidFill>
                          <a:effectLst/>
                          <a:latin typeface="Calibri"/>
                        </a:rPr>
                        <a:t>UMSL</a:t>
                      </a:r>
                      <a:r>
                        <a:rPr lang="en-US" sz="2400" b="0" i="0">
                          <a:solidFill>
                            <a:srgbClr val="000000"/>
                          </a:solidFill>
                          <a:effectLst/>
                          <a:latin typeface="Calibri"/>
                        </a:rPr>
                        <a:t>​</a:t>
                      </a:r>
                      <a:endParaRPr lang="en-US" b="0" i="0">
                        <a:solidFill>
                          <a:srgbClr val="000000"/>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981E32"/>
                    </a:solidFill>
                  </a:tcPr>
                </a:tc>
                <a:tc>
                  <a:txBody>
                    <a:bodyPr/>
                    <a:lstStyle/>
                    <a:p>
                      <a:pPr lvl="0" algn="ctr">
                        <a:buNone/>
                      </a:pPr>
                      <a:r>
                        <a:rPr lang="en-US" sz="2400" b="1" i="0">
                          <a:solidFill>
                            <a:srgbClr val="000000"/>
                          </a:solidFill>
                          <a:effectLst/>
                        </a:rPr>
                        <a:t>1,059</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tc>
                  <a:txBody>
                    <a:bodyPr/>
                    <a:lstStyle/>
                    <a:p>
                      <a:pPr lvl="0" algn="ctr">
                        <a:buNone/>
                      </a:pPr>
                      <a:r>
                        <a:rPr lang="en-US" sz="2400" b="1" i="0">
                          <a:solidFill>
                            <a:srgbClr val="000000"/>
                          </a:solidFill>
                          <a:effectLst/>
                        </a:rPr>
                        <a:t>1,203</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tc>
                  <a:txBody>
                    <a:bodyPr/>
                    <a:lstStyle/>
                    <a:p>
                      <a:pPr algn="ctr" fontAlgn="base"/>
                      <a:r>
                        <a:rPr lang="en-US" sz="2400" b="1" i="0">
                          <a:solidFill>
                            <a:srgbClr val="000000"/>
                          </a:solidFill>
                          <a:effectLst/>
                        </a:rPr>
                        <a:t>904 (</a:t>
                      </a:r>
                      <a:r>
                        <a:rPr lang="en-US" sz="2600" b="1" i="0" kern="1200">
                          <a:solidFill>
                            <a:srgbClr val="FF0000"/>
                          </a:solidFill>
                          <a:effectLst/>
                          <a:latin typeface="+mn-lt"/>
                          <a:ea typeface="+mn-ea"/>
                          <a:cs typeface="+mn-cs"/>
                        </a:rPr>
                        <a:t>-25%</a:t>
                      </a:r>
                      <a:r>
                        <a:rPr lang="en-US" sz="2400" b="1" i="0">
                          <a:solidFill>
                            <a:srgbClr val="000000"/>
                          </a:solidFill>
                          <a:effectLs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extLst>
                  <a:ext uri="{0D108BD9-81ED-4DB2-BD59-A6C34878D82A}">
                    <a16:rowId xmlns:a16="http://schemas.microsoft.com/office/drawing/2014/main" val="1378102660"/>
                  </a:ext>
                </a:extLst>
              </a:tr>
            </a:tbl>
          </a:graphicData>
        </a:graphic>
      </p:graphicFrame>
      <p:sp>
        <p:nvSpPr>
          <p:cNvPr id="17" name="TextBox 1">
            <a:extLst>
              <a:ext uri="{FF2B5EF4-FFF2-40B4-BE49-F238E27FC236}">
                <a16:creationId xmlns:a16="http://schemas.microsoft.com/office/drawing/2014/main" id="{D122D91F-3FB6-1AD1-2390-36F83B731B33}"/>
              </a:ext>
            </a:extLst>
          </p:cNvPr>
          <p:cNvSpPr txBox="1"/>
          <p:nvPr/>
        </p:nvSpPr>
        <p:spPr>
          <a:xfrm>
            <a:off x="6350796" y="1765713"/>
            <a:ext cx="5624207"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40404"/>
                </a:solidFill>
                <a:effectLst/>
                <a:uLnTx/>
                <a:uFillTx/>
                <a:latin typeface="Calibri" panose="020F0502020204030204"/>
                <a:ea typeface="+mn-ea"/>
                <a:cs typeface="+mn-cs"/>
              </a:rPr>
              <a:t>Graduate Admits</a:t>
            </a:r>
          </a:p>
        </p:txBody>
      </p:sp>
      <p:sp>
        <p:nvSpPr>
          <p:cNvPr id="3" name="TextBox 1">
            <a:extLst>
              <a:ext uri="{FF2B5EF4-FFF2-40B4-BE49-F238E27FC236}">
                <a16:creationId xmlns:a16="http://schemas.microsoft.com/office/drawing/2014/main" id="{954E3B79-C1E1-76F9-CEA7-5CDE4D3A40B4}"/>
              </a:ext>
            </a:extLst>
          </p:cNvPr>
          <p:cNvSpPr txBox="1"/>
          <p:nvPr/>
        </p:nvSpPr>
        <p:spPr>
          <a:xfrm>
            <a:off x="295425" y="1728302"/>
            <a:ext cx="5624207"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40404"/>
                </a:solidFill>
                <a:effectLst/>
                <a:uLnTx/>
                <a:uFillTx/>
                <a:latin typeface="Calibri" panose="020F0502020204030204"/>
                <a:ea typeface="+mn-ea"/>
                <a:cs typeface="+mn-cs"/>
              </a:rPr>
              <a:t>Graduate Applicants</a:t>
            </a:r>
          </a:p>
        </p:txBody>
      </p:sp>
      <p:sp>
        <p:nvSpPr>
          <p:cNvPr id="6" name="Title 1">
            <a:extLst>
              <a:ext uri="{FF2B5EF4-FFF2-40B4-BE49-F238E27FC236}">
                <a16:creationId xmlns:a16="http://schemas.microsoft.com/office/drawing/2014/main" id="{49C32934-B6C6-39FB-C079-79656BFB296D}"/>
              </a:ext>
            </a:extLst>
          </p:cNvPr>
          <p:cNvSpPr txBox="1">
            <a:spLocks/>
          </p:cNvSpPr>
          <p:nvPr/>
        </p:nvSpPr>
        <p:spPr>
          <a:xfrm>
            <a:off x="-1977" y="0"/>
            <a:ext cx="12197986" cy="90744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Black" panose="020B0A04020102020204" pitchFamily="34" charset="0"/>
                <a:ea typeface="+mj-ea"/>
                <a:cs typeface="+mj-cs"/>
              </a:rPr>
              <a:t>Admissions Update</a:t>
            </a:r>
          </a:p>
        </p:txBody>
      </p:sp>
    </p:spTree>
    <p:extLst>
      <p:ext uri="{BB962C8B-B14F-4D97-AF65-F5344CB8AC3E}">
        <p14:creationId xmlns:p14="http://schemas.microsoft.com/office/powerpoint/2010/main" val="28112332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F1578-4601-97B0-3B61-E866E85417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9F8E69-A875-277A-5CDB-6B81693B6F32}"/>
              </a:ext>
            </a:extLst>
          </p:cNvPr>
          <p:cNvSpPr>
            <a:spLocks noGrp="1"/>
          </p:cNvSpPr>
          <p:nvPr>
            <p:ph type="title"/>
          </p:nvPr>
        </p:nvSpPr>
        <p:spPr>
          <a:xfrm>
            <a:off x="838200" y="570307"/>
            <a:ext cx="10515600" cy="235235"/>
          </a:xfrm>
        </p:spPr>
        <p:txBody>
          <a:bodyPr vert="horz" lIns="91440" tIns="45720" rIns="91440" bIns="45720" rtlCol="0" anchor="ctr">
            <a:noAutofit/>
          </a:bodyPr>
          <a:lstStyle/>
          <a:p>
            <a:r>
              <a:rPr lang="en-US" sz="4000">
                <a:latin typeface="Arial Black"/>
              </a:rPr>
              <a:t>Fall Degree Completions</a:t>
            </a:r>
            <a:br>
              <a:rPr lang="en-US" sz="4000">
                <a:latin typeface="Arial Black"/>
              </a:rPr>
            </a:br>
            <a:endParaRPr lang="en-US" sz="4000"/>
          </a:p>
        </p:txBody>
      </p:sp>
      <p:sp>
        <p:nvSpPr>
          <p:cNvPr id="4" name="Content Placeholder 2">
            <a:extLst>
              <a:ext uri="{FF2B5EF4-FFF2-40B4-BE49-F238E27FC236}">
                <a16:creationId xmlns:a16="http://schemas.microsoft.com/office/drawing/2014/main" id="{76D1AAE6-6FE4-2382-637B-9A96A43ED0EA}"/>
              </a:ext>
            </a:extLst>
          </p:cNvPr>
          <p:cNvSpPr>
            <a:spLocks noGrp="1"/>
          </p:cNvSpPr>
          <p:nvPr>
            <p:ph idx="1"/>
          </p:nvPr>
        </p:nvSpPr>
        <p:spPr>
          <a:xfrm>
            <a:off x="452348" y="1723211"/>
            <a:ext cx="5009789" cy="474125"/>
          </a:xfrm>
        </p:spPr>
        <p:txBody>
          <a:bodyPr vert="horz" lIns="91440" tIns="45720" rIns="91440" bIns="45720" rtlCol="0" anchor="t">
            <a:normAutofit lnSpcReduction="10000"/>
          </a:bodyPr>
          <a:lstStyle/>
          <a:p>
            <a:pPr marL="0" indent="0" algn="ctr">
              <a:buNone/>
            </a:pPr>
            <a:r>
              <a:rPr lang="en-US" b="1">
                <a:ea typeface="Calibri"/>
                <a:cs typeface="Calibri"/>
              </a:rPr>
              <a:t>Undergraduate </a:t>
            </a:r>
          </a:p>
        </p:txBody>
      </p:sp>
      <p:sp>
        <p:nvSpPr>
          <p:cNvPr id="6" name="Content Placeholder 2">
            <a:extLst>
              <a:ext uri="{FF2B5EF4-FFF2-40B4-BE49-F238E27FC236}">
                <a16:creationId xmlns:a16="http://schemas.microsoft.com/office/drawing/2014/main" id="{4C528541-A351-C45C-3CDA-05B91CA4176E}"/>
              </a:ext>
            </a:extLst>
          </p:cNvPr>
          <p:cNvSpPr txBox="1">
            <a:spLocks/>
          </p:cNvSpPr>
          <p:nvPr/>
        </p:nvSpPr>
        <p:spPr>
          <a:xfrm>
            <a:off x="5385631" y="1723210"/>
            <a:ext cx="6621312" cy="4453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Tx/>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Tx/>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Tx/>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Tx/>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Calibri"/>
                <a:cs typeface="Calibri"/>
              </a:rPr>
              <a:t>Graduate/Professional </a:t>
            </a:r>
          </a:p>
        </p:txBody>
      </p:sp>
      <p:graphicFrame>
        <p:nvGraphicFramePr>
          <p:cNvPr id="9" name="Table 8">
            <a:extLst>
              <a:ext uri="{FF2B5EF4-FFF2-40B4-BE49-F238E27FC236}">
                <a16:creationId xmlns:a16="http://schemas.microsoft.com/office/drawing/2014/main" id="{56E9C41A-1EE7-A661-7CCA-2212888B7522}"/>
              </a:ext>
            </a:extLst>
          </p:cNvPr>
          <p:cNvGraphicFramePr>
            <a:graphicFrameLocks noGrp="1"/>
          </p:cNvGraphicFramePr>
          <p:nvPr/>
        </p:nvGraphicFramePr>
        <p:xfrm>
          <a:off x="460075" y="2257244"/>
          <a:ext cx="5024804" cy="2509267"/>
        </p:xfrm>
        <a:graphic>
          <a:graphicData uri="http://schemas.openxmlformats.org/drawingml/2006/table">
            <a:tbl>
              <a:tblPr firstRow="1" firstCol="1" bandRow="1">
                <a:tableStyleId>{5C22544A-7EE6-4342-B048-85BDC9FD1C3A}</a:tableStyleId>
              </a:tblPr>
              <a:tblGrid>
                <a:gridCol w="1004961">
                  <a:extLst>
                    <a:ext uri="{9D8B030D-6E8A-4147-A177-3AD203B41FA5}">
                      <a16:colId xmlns:a16="http://schemas.microsoft.com/office/drawing/2014/main" val="1364940551"/>
                    </a:ext>
                  </a:extLst>
                </a:gridCol>
                <a:gridCol w="1004961">
                  <a:extLst>
                    <a:ext uri="{9D8B030D-6E8A-4147-A177-3AD203B41FA5}">
                      <a16:colId xmlns:a16="http://schemas.microsoft.com/office/drawing/2014/main" val="3532586185"/>
                    </a:ext>
                  </a:extLst>
                </a:gridCol>
                <a:gridCol w="1025960">
                  <a:extLst>
                    <a:ext uri="{9D8B030D-6E8A-4147-A177-3AD203B41FA5}">
                      <a16:colId xmlns:a16="http://schemas.microsoft.com/office/drawing/2014/main" val="3948801358"/>
                    </a:ext>
                  </a:extLst>
                </a:gridCol>
                <a:gridCol w="983961">
                  <a:extLst>
                    <a:ext uri="{9D8B030D-6E8A-4147-A177-3AD203B41FA5}">
                      <a16:colId xmlns:a16="http://schemas.microsoft.com/office/drawing/2014/main" val="36845136"/>
                    </a:ext>
                  </a:extLst>
                </a:gridCol>
                <a:gridCol w="1004961">
                  <a:extLst>
                    <a:ext uri="{9D8B030D-6E8A-4147-A177-3AD203B41FA5}">
                      <a16:colId xmlns:a16="http://schemas.microsoft.com/office/drawing/2014/main" val="3990979512"/>
                    </a:ext>
                  </a:extLst>
                </a:gridCol>
              </a:tblGrid>
              <a:tr h="546339">
                <a:tc>
                  <a:txBody>
                    <a:bodyPr/>
                    <a:lstStyle/>
                    <a:p>
                      <a:pPr marL="0" marR="0" algn="ctr" rtl="0" eaLnBrk="1" fontAlgn="t" latinLnBrk="0" hangingPunct="1">
                        <a:lnSpc>
                          <a:spcPct val="107000"/>
                        </a:lnSpc>
                        <a:spcBef>
                          <a:spcPts val="600"/>
                        </a:spcBef>
                        <a:spcAft>
                          <a:spcPts val="600"/>
                        </a:spcAft>
                      </a:pPr>
                      <a:endParaRPr lang="en-US" sz="2400" b="0" i="0" u="none" strike="noStrike">
                        <a:effectLst/>
                        <a:latin typeface="Calibri"/>
                        <a:ea typeface="Calibri"/>
                        <a:cs typeface="Calibri"/>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lvl="0" algn="ctr">
                        <a:lnSpc>
                          <a:spcPct val="107000"/>
                        </a:lnSpc>
                        <a:spcBef>
                          <a:spcPts val="600"/>
                        </a:spcBef>
                        <a:spcAft>
                          <a:spcPts val="600"/>
                        </a:spcAft>
                        <a:buNone/>
                      </a:pPr>
                      <a:r>
                        <a:rPr lang="en-US" sz="2400" b="1" i="0" u="none" strike="noStrike" kern="100">
                          <a:solidFill>
                            <a:srgbClr val="FFFFFF"/>
                          </a:solidFill>
                          <a:effectLst/>
                          <a:latin typeface="Calibri"/>
                          <a:ea typeface="Calibri"/>
                          <a:cs typeface="Calibri"/>
                        </a:rPr>
                        <a:t>2020</a:t>
                      </a:r>
                      <a:endParaRPr lang="en-US" sz="2400"/>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lvl="0" algn="ctr">
                        <a:lnSpc>
                          <a:spcPct val="107000"/>
                        </a:lnSpc>
                        <a:spcBef>
                          <a:spcPts val="600"/>
                        </a:spcBef>
                        <a:spcAft>
                          <a:spcPts val="600"/>
                        </a:spcAft>
                        <a:buNone/>
                      </a:pPr>
                      <a:r>
                        <a:rPr lang="en-US" sz="2400" b="1" i="0" u="none" strike="noStrike" kern="100">
                          <a:solidFill>
                            <a:srgbClr val="FFFFFF"/>
                          </a:solidFill>
                          <a:effectLst/>
                          <a:latin typeface="Calibri"/>
                          <a:ea typeface="Calibri"/>
                          <a:cs typeface="Calibri"/>
                        </a:rPr>
                        <a:t>2021</a:t>
                      </a:r>
                      <a:endParaRPr lang="en-US" sz="2400"/>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lvl="0" algn="ctr">
                        <a:lnSpc>
                          <a:spcPct val="107000"/>
                        </a:lnSpc>
                        <a:spcBef>
                          <a:spcPts val="600"/>
                        </a:spcBef>
                        <a:spcAft>
                          <a:spcPts val="600"/>
                        </a:spcAft>
                        <a:buNone/>
                      </a:pPr>
                      <a:r>
                        <a:rPr lang="en-US" sz="2400" b="1" i="0" u="none" strike="noStrike" kern="100">
                          <a:solidFill>
                            <a:srgbClr val="FFFFFF"/>
                          </a:solidFill>
                          <a:effectLst/>
                          <a:latin typeface="Calibri"/>
                          <a:ea typeface="Calibri"/>
                          <a:cs typeface="Calibri"/>
                        </a:rPr>
                        <a:t>2022</a:t>
                      </a:r>
                      <a:endParaRPr lang="en-US" sz="2400"/>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lvl="0" algn="ctr">
                        <a:lnSpc>
                          <a:spcPct val="107000"/>
                        </a:lnSpc>
                        <a:spcBef>
                          <a:spcPts val="600"/>
                        </a:spcBef>
                        <a:spcAft>
                          <a:spcPts val="600"/>
                        </a:spcAft>
                        <a:buNone/>
                      </a:pPr>
                      <a:r>
                        <a:rPr lang="en-US" sz="2400" b="1" i="0" u="none" strike="noStrike" kern="100">
                          <a:solidFill>
                            <a:srgbClr val="FFFFFF"/>
                          </a:solidFill>
                          <a:effectLst/>
                          <a:latin typeface="Calibri"/>
                          <a:ea typeface="Calibri"/>
                          <a:cs typeface="Calibri"/>
                        </a:rPr>
                        <a:t>2023</a:t>
                      </a:r>
                      <a:endParaRPr lang="en-US" sz="2400"/>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774689692"/>
                  </a:ext>
                </a:extLst>
              </a:tr>
              <a:tr h="478763">
                <a:tc>
                  <a:txBody>
                    <a:bodyPr/>
                    <a:lstStyle/>
                    <a:p>
                      <a:pPr marL="0" marR="0" algn="ctr" rtl="0" eaLnBrk="1" fontAlgn="t" latinLnBrk="0" hangingPunct="1">
                        <a:lnSpc>
                          <a:spcPct val="107000"/>
                        </a:lnSpc>
                        <a:spcBef>
                          <a:spcPts val="600"/>
                        </a:spcBef>
                        <a:spcAft>
                          <a:spcPts val="0"/>
                        </a:spcAft>
                      </a:pPr>
                      <a:r>
                        <a:rPr lang="en-US" sz="2400" b="1" i="0" u="none" strike="noStrike" kern="100">
                          <a:solidFill>
                            <a:srgbClr val="000000"/>
                          </a:solidFill>
                          <a:effectLst/>
                          <a:latin typeface="Calibri"/>
                          <a:ea typeface="Calibri"/>
                          <a:cs typeface="Calibri"/>
                        </a:rPr>
                        <a:t>MU</a:t>
                      </a:r>
                      <a:endParaRPr lang="en-US" sz="2400" b="0" i="0" u="none" strike="noStrike">
                        <a:effectLst/>
                        <a:latin typeface="Calibri"/>
                        <a:ea typeface="Calibri"/>
                        <a:cs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B82D"/>
                    </a:solidFill>
                  </a:tcPr>
                </a:tc>
                <a:tc>
                  <a:txBody>
                    <a:bodyPr/>
                    <a:lstStyle/>
                    <a:p>
                      <a:pPr marL="0" marR="0" lvl="0" algn="ctr">
                        <a:lnSpc>
                          <a:spcPct val="107000"/>
                        </a:lnSpc>
                        <a:spcBef>
                          <a:spcPts val="600"/>
                        </a:spcBef>
                        <a:spcAft>
                          <a:spcPts val="600"/>
                        </a:spcAft>
                        <a:buNone/>
                      </a:pPr>
                      <a:r>
                        <a:rPr lang="en-US" sz="2400" b="1" i="0" u="none" strike="noStrike" kern="100">
                          <a:solidFill>
                            <a:srgbClr val="000000"/>
                          </a:solidFill>
                          <a:effectLst/>
                          <a:latin typeface="Calibri"/>
                          <a:ea typeface="Calibri"/>
                          <a:cs typeface="Times New Roman"/>
                        </a:rPr>
                        <a:t>5,641</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algn="ctr">
                        <a:lnSpc>
                          <a:spcPct val="107000"/>
                        </a:lnSpc>
                        <a:spcBef>
                          <a:spcPts val="600"/>
                        </a:spcBef>
                        <a:spcAft>
                          <a:spcPts val="600"/>
                        </a:spcAft>
                        <a:buNone/>
                      </a:pPr>
                      <a:r>
                        <a:rPr lang="en-US" sz="2400" b="1" i="0" u="none" strike="noStrike" kern="100">
                          <a:solidFill>
                            <a:srgbClr val="000000"/>
                          </a:solidFill>
                          <a:effectLst/>
                          <a:latin typeface="Calibri"/>
                          <a:cs typeface="Times New Roman"/>
                        </a:rPr>
                        <a:t>5,114</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algn="ctr">
                        <a:lnSpc>
                          <a:spcPct val="107000"/>
                        </a:lnSpc>
                        <a:spcBef>
                          <a:spcPts val="600"/>
                        </a:spcBef>
                        <a:spcAft>
                          <a:spcPts val="600"/>
                        </a:spcAft>
                        <a:buNone/>
                      </a:pPr>
                      <a:r>
                        <a:rPr lang="en-US" sz="2400" b="1" i="0" u="none" strike="noStrike" kern="100">
                          <a:solidFill>
                            <a:srgbClr val="000000"/>
                          </a:solidFill>
                          <a:effectLst/>
                          <a:latin typeface="Calibri"/>
                          <a:ea typeface="Calibri"/>
                          <a:cs typeface="Times New Roman"/>
                        </a:rPr>
                        <a:t>5,092</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lvl="0" algn="ctr">
                        <a:lnSpc>
                          <a:spcPct val="107000"/>
                        </a:lnSpc>
                        <a:spcBef>
                          <a:spcPts val="600"/>
                        </a:spcBef>
                        <a:spcAft>
                          <a:spcPts val="600"/>
                        </a:spcAft>
                        <a:buNone/>
                      </a:pPr>
                      <a:r>
                        <a:rPr lang="en-US" sz="2400" b="1" i="0" u="none" strike="noStrike" kern="100">
                          <a:solidFill>
                            <a:srgbClr val="000000"/>
                          </a:solidFill>
                          <a:effectLst/>
                          <a:latin typeface="Calibri"/>
                          <a:ea typeface="Calibri"/>
                          <a:cs typeface="Times New Roman"/>
                        </a:rPr>
                        <a:t>5,944</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558153615"/>
                  </a:ext>
                </a:extLst>
              </a:tr>
              <a:tr h="478763">
                <a:tc>
                  <a:txBody>
                    <a:bodyPr/>
                    <a:lstStyle/>
                    <a:p>
                      <a:pPr marL="0" marR="0" algn="ctr" rtl="0" eaLnBrk="1" fontAlgn="t" latinLnBrk="0" hangingPunct="1">
                        <a:lnSpc>
                          <a:spcPct val="107000"/>
                        </a:lnSpc>
                        <a:spcBef>
                          <a:spcPts val="600"/>
                        </a:spcBef>
                        <a:spcAft>
                          <a:spcPts val="0"/>
                        </a:spcAft>
                      </a:pPr>
                      <a:r>
                        <a:rPr lang="en-US" sz="2400" b="1" i="0" u="none" strike="noStrike" kern="100">
                          <a:solidFill>
                            <a:srgbClr val="FFFFFF"/>
                          </a:solidFill>
                          <a:effectLst/>
                          <a:latin typeface="Calibri"/>
                          <a:ea typeface="Calibri"/>
                          <a:cs typeface="Calibri"/>
                        </a:rPr>
                        <a:t>UMKC</a:t>
                      </a:r>
                      <a:endParaRPr lang="en-US" sz="2400" b="0" i="0" u="none" strike="noStrike">
                        <a:effectLst/>
                        <a:latin typeface="Calibri"/>
                        <a:ea typeface="Calibri"/>
                        <a:cs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CC"/>
                    </a:solid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1,903</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1,808</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1,623</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1,634</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2429809"/>
                  </a:ext>
                </a:extLst>
              </a:tr>
              <a:tr h="478763">
                <a:tc>
                  <a:txBody>
                    <a:bodyPr/>
                    <a:lstStyle/>
                    <a:p>
                      <a:pPr marL="0" marR="0" algn="ctr" rtl="0" eaLnBrk="1" fontAlgn="t" latinLnBrk="0" hangingPunct="1">
                        <a:lnSpc>
                          <a:spcPct val="107000"/>
                        </a:lnSpc>
                        <a:spcBef>
                          <a:spcPts val="600"/>
                        </a:spcBef>
                        <a:spcAft>
                          <a:spcPts val="0"/>
                        </a:spcAft>
                      </a:pPr>
                      <a:r>
                        <a:rPr lang="en-US" sz="2400" b="1" i="0" u="none" strike="noStrike" kern="100">
                          <a:solidFill>
                            <a:srgbClr val="FFFFFF"/>
                          </a:solidFill>
                          <a:effectLst/>
                          <a:latin typeface="Calibri"/>
                          <a:ea typeface="Calibri"/>
                          <a:cs typeface="Calibri"/>
                        </a:rPr>
                        <a:t>S&amp;T</a:t>
                      </a:r>
                      <a:endParaRPr lang="en-US" sz="2400" b="0" i="0" u="none" strike="noStrike">
                        <a:effectLst/>
                        <a:latin typeface="Calibri"/>
                        <a:ea typeface="Calibri"/>
                        <a:cs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A33"/>
                    </a:solid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1,423</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1,427</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1,325</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1,205</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983193626"/>
                  </a:ext>
                </a:extLst>
              </a:tr>
              <a:tr h="526639">
                <a:tc>
                  <a:txBody>
                    <a:bodyPr/>
                    <a:lstStyle/>
                    <a:p>
                      <a:pPr marL="0" marR="0" algn="ctr" rtl="0" eaLnBrk="1" fontAlgn="t" latinLnBrk="0" hangingPunct="1">
                        <a:lnSpc>
                          <a:spcPct val="107000"/>
                        </a:lnSpc>
                        <a:spcBef>
                          <a:spcPts val="600"/>
                        </a:spcBef>
                        <a:spcAft>
                          <a:spcPts val="0"/>
                        </a:spcAft>
                      </a:pPr>
                      <a:r>
                        <a:rPr lang="en-US" sz="2400" b="1" i="0" u="none" strike="noStrike" kern="100">
                          <a:solidFill>
                            <a:srgbClr val="FFFFFF"/>
                          </a:solidFill>
                          <a:effectLst/>
                          <a:latin typeface="Calibri"/>
                          <a:ea typeface="Calibri"/>
                          <a:cs typeface="Calibri"/>
                        </a:rPr>
                        <a:t>UMSL</a:t>
                      </a:r>
                      <a:endParaRPr lang="en-US" sz="2400" b="0" i="0" u="none" strike="noStrike">
                        <a:effectLst/>
                        <a:latin typeface="Calibri"/>
                        <a:ea typeface="Calibri"/>
                        <a:cs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1E32"/>
                    </a:solid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1,888</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1,889</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1,786</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1,493</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0154655"/>
                  </a:ext>
                </a:extLst>
              </a:tr>
            </a:tbl>
          </a:graphicData>
        </a:graphic>
      </p:graphicFrame>
      <p:graphicFrame>
        <p:nvGraphicFramePr>
          <p:cNvPr id="10" name="Table 9">
            <a:extLst>
              <a:ext uri="{FF2B5EF4-FFF2-40B4-BE49-F238E27FC236}">
                <a16:creationId xmlns:a16="http://schemas.microsoft.com/office/drawing/2014/main" id="{521E058D-3B59-4590-5221-3FF09FE5C2D2}"/>
              </a:ext>
            </a:extLst>
          </p:cNvPr>
          <p:cNvGraphicFramePr>
            <a:graphicFrameLocks noGrp="1"/>
          </p:cNvGraphicFramePr>
          <p:nvPr/>
        </p:nvGraphicFramePr>
        <p:xfrm>
          <a:off x="6215090" y="2258673"/>
          <a:ext cx="5024804" cy="2428815"/>
        </p:xfrm>
        <a:graphic>
          <a:graphicData uri="http://schemas.openxmlformats.org/drawingml/2006/table">
            <a:tbl>
              <a:tblPr firstRow="1" firstCol="1" bandRow="1">
                <a:tableStyleId>{5C22544A-7EE6-4342-B048-85BDC9FD1C3A}</a:tableStyleId>
              </a:tblPr>
              <a:tblGrid>
                <a:gridCol w="1004961">
                  <a:extLst>
                    <a:ext uri="{9D8B030D-6E8A-4147-A177-3AD203B41FA5}">
                      <a16:colId xmlns:a16="http://schemas.microsoft.com/office/drawing/2014/main" val="1364940551"/>
                    </a:ext>
                  </a:extLst>
                </a:gridCol>
                <a:gridCol w="1004961">
                  <a:extLst>
                    <a:ext uri="{9D8B030D-6E8A-4147-A177-3AD203B41FA5}">
                      <a16:colId xmlns:a16="http://schemas.microsoft.com/office/drawing/2014/main" val="3532586185"/>
                    </a:ext>
                  </a:extLst>
                </a:gridCol>
                <a:gridCol w="1025960">
                  <a:extLst>
                    <a:ext uri="{9D8B030D-6E8A-4147-A177-3AD203B41FA5}">
                      <a16:colId xmlns:a16="http://schemas.microsoft.com/office/drawing/2014/main" val="3948801358"/>
                    </a:ext>
                  </a:extLst>
                </a:gridCol>
                <a:gridCol w="983961">
                  <a:extLst>
                    <a:ext uri="{9D8B030D-6E8A-4147-A177-3AD203B41FA5}">
                      <a16:colId xmlns:a16="http://schemas.microsoft.com/office/drawing/2014/main" val="36845136"/>
                    </a:ext>
                  </a:extLst>
                </a:gridCol>
                <a:gridCol w="1004961">
                  <a:extLst>
                    <a:ext uri="{9D8B030D-6E8A-4147-A177-3AD203B41FA5}">
                      <a16:colId xmlns:a16="http://schemas.microsoft.com/office/drawing/2014/main" val="3990979512"/>
                    </a:ext>
                  </a:extLst>
                </a:gridCol>
              </a:tblGrid>
              <a:tr h="485763">
                <a:tc>
                  <a:txBody>
                    <a:bodyPr/>
                    <a:lstStyle/>
                    <a:p>
                      <a:pPr marL="0" marR="0" algn="ctr" rtl="0" eaLnBrk="1" fontAlgn="t" latinLnBrk="0" hangingPunct="1">
                        <a:lnSpc>
                          <a:spcPct val="107000"/>
                        </a:lnSpc>
                        <a:spcBef>
                          <a:spcPts val="600"/>
                        </a:spcBef>
                        <a:spcAft>
                          <a:spcPts val="600"/>
                        </a:spcAft>
                      </a:pPr>
                      <a:endParaRPr lang="en-US" sz="2400" b="0" i="0" u="none" strike="noStrike">
                        <a:effectLst/>
                        <a:latin typeface="Calibri"/>
                        <a:ea typeface="Calibri"/>
                        <a:cs typeface="Calibri"/>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lvl="0" algn="ctr">
                        <a:lnSpc>
                          <a:spcPct val="107000"/>
                        </a:lnSpc>
                        <a:spcBef>
                          <a:spcPts val="600"/>
                        </a:spcBef>
                        <a:spcAft>
                          <a:spcPts val="600"/>
                        </a:spcAft>
                        <a:buNone/>
                      </a:pPr>
                      <a:r>
                        <a:rPr lang="en-US" sz="2400" b="1" i="0" u="none" strike="noStrike" kern="100">
                          <a:solidFill>
                            <a:srgbClr val="FFFFFF"/>
                          </a:solidFill>
                          <a:effectLst/>
                          <a:latin typeface="Calibri"/>
                          <a:ea typeface="Calibri"/>
                          <a:cs typeface="Calibri"/>
                        </a:rPr>
                        <a:t>2020</a:t>
                      </a:r>
                      <a:endParaRPr lang="en-US" sz="2400"/>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lvl="0" algn="ctr">
                        <a:lnSpc>
                          <a:spcPct val="107000"/>
                        </a:lnSpc>
                        <a:spcBef>
                          <a:spcPts val="600"/>
                        </a:spcBef>
                        <a:spcAft>
                          <a:spcPts val="600"/>
                        </a:spcAft>
                        <a:buNone/>
                      </a:pPr>
                      <a:r>
                        <a:rPr lang="en-US" sz="2400" b="1" i="0" u="none" strike="noStrike" kern="100">
                          <a:solidFill>
                            <a:srgbClr val="FFFFFF"/>
                          </a:solidFill>
                          <a:effectLst/>
                          <a:latin typeface="Calibri"/>
                          <a:ea typeface="Calibri"/>
                          <a:cs typeface="Calibri"/>
                        </a:rPr>
                        <a:t>2021</a:t>
                      </a:r>
                      <a:endParaRPr lang="en-US" sz="2400"/>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lvl="0" algn="ctr">
                        <a:lnSpc>
                          <a:spcPct val="107000"/>
                        </a:lnSpc>
                        <a:spcBef>
                          <a:spcPts val="600"/>
                        </a:spcBef>
                        <a:spcAft>
                          <a:spcPts val="600"/>
                        </a:spcAft>
                        <a:buNone/>
                      </a:pPr>
                      <a:r>
                        <a:rPr lang="en-US" sz="2400" b="1" i="0" u="none" strike="noStrike" kern="100">
                          <a:solidFill>
                            <a:srgbClr val="FFFFFF"/>
                          </a:solidFill>
                          <a:effectLst/>
                          <a:latin typeface="Calibri"/>
                          <a:ea typeface="Calibri"/>
                          <a:cs typeface="Calibri"/>
                        </a:rPr>
                        <a:t>2022</a:t>
                      </a:r>
                      <a:endParaRPr lang="en-US" sz="2400"/>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lvl="0" algn="ctr">
                        <a:lnSpc>
                          <a:spcPct val="107000"/>
                        </a:lnSpc>
                        <a:spcBef>
                          <a:spcPts val="600"/>
                        </a:spcBef>
                        <a:spcAft>
                          <a:spcPts val="600"/>
                        </a:spcAft>
                        <a:buNone/>
                      </a:pPr>
                      <a:r>
                        <a:rPr lang="en-US" sz="2400" b="1" i="0" u="none" strike="noStrike" kern="100">
                          <a:solidFill>
                            <a:srgbClr val="FFFFFF"/>
                          </a:solidFill>
                          <a:effectLst/>
                          <a:latin typeface="Calibri"/>
                          <a:ea typeface="Calibri"/>
                          <a:cs typeface="Calibri"/>
                        </a:rPr>
                        <a:t>2023</a:t>
                      </a:r>
                      <a:endParaRPr lang="en-US" sz="2400"/>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774689692"/>
                  </a:ext>
                </a:extLst>
              </a:tr>
              <a:tr h="485763">
                <a:tc>
                  <a:txBody>
                    <a:bodyPr/>
                    <a:lstStyle/>
                    <a:p>
                      <a:pPr marL="0" marR="0" algn="ctr" rtl="0" eaLnBrk="1" fontAlgn="t" latinLnBrk="0" hangingPunct="1">
                        <a:lnSpc>
                          <a:spcPct val="107000"/>
                        </a:lnSpc>
                        <a:spcBef>
                          <a:spcPts val="600"/>
                        </a:spcBef>
                        <a:spcAft>
                          <a:spcPts val="0"/>
                        </a:spcAft>
                      </a:pPr>
                      <a:r>
                        <a:rPr lang="en-US" sz="2400" b="1" i="0" u="none" strike="noStrike" kern="100">
                          <a:solidFill>
                            <a:srgbClr val="000000"/>
                          </a:solidFill>
                          <a:effectLst/>
                          <a:latin typeface="Calibri"/>
                          <a:ea typeface="Calibri"/>
                          <a:cs typeface="Calibri"/>
                        </a:rPr>
                        <a:t>MU</a:t>
                      </a:r>
                      <a:endParaRPr lang="en-US" sz="2400" b="0" i="0" u="none" strike="noStrike">
                        <a:effectLst/>
                        <a:latin typeface="Calibri"/>
                        <a:ea typeface="Calibri"/>
                        <a:cs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B82D"/>
                    </a:solid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2,379</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2,306</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cs typeface="Times New Roman"/>
                        </a:rPr>
                        <a:t>2,435</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2,419</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558153615"/>
                  </a:ext>
                </a:extLst>
              </a:tr>
              <a:tr h="485763">
                <a:tc>
                  <a:txBody>
                    <a:bodyPr/>
                    <a:lstStyle/>
                    <a:p>
                      <a:pPr marL="0" marR="0" algn="ctr" rtl="0" eaLnBrk="1" fontAlgn="t" latinLnBrk="0" hangingPunct="1">
                        <a:lnSpc>
                          <a:spcPct val="107000"/>
                        </a:lnSpc>
                        <a:spcBef>
                          <a:spcPts val="600"/>
                        </a:spcBef>
                        <a:spcAft>
                          <a:spcPts val="0"/>
                        </a:spcAft>
                      </a:pPr>
                      <a:r>
                        <a:rPr lang="en-US" sz="2400" b="1" i="0" u="none" strike="noStrike" kern="100">
                          <a:solidFill>
                            <a:srgbClr val="FFFFFF"/>
                          </a:solidFill>
                          <a:effectLst/>
                          <a:latin typeface="Calibri"/>
                          <a:ea typeface="Calibri"/>
                          <a:cs typeface="Calibri"/>
                        </a:rPr>
                        <a:t>UMKC</a:t>
                      </a:r>
                      <a:endParaRPr lang="en-US" sz="2400" b="0" i="0" u="none" strike="noStrike">
                        <a:effectLst/>
                        <a:latin typeface="Calibri"/>
                        <a:ea typeface="Calibri"/>
                        <a:cs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66CC"/>
                    </a:solid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1,531</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1,733</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1,673</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2,126</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02429809"/>
                  </a:ext>
                </a:extLst>
              </a:tr>
              <a:tr h="485763">
                <a:tc>
                  <a:txBody>
                    <a:bodyPr/>
                    <a:lstStyle/>
                    <a:p>
                      <a:pPr marL="0" marR="0" algn="ctr" rtl="0" eaLnBrk="1" fontAlgn="t" latinLnBrk="0" hangingPunct="1">
                        <a:lnSpc>
                          <a:spcPct val="107000"/>
                        </a:lnSpc>
                        <a:spcBef>
                          <a:spcPts val="600"/>
                        </a:spcBef>
                        <a:spcAft>
                          <a:spcPts val="0"/>
                        </a:spcAft>
                      </a:pPr>
                      <a:r>
                        <a:rPr lang="en-US" sz="2400" b="1" i="0" u="none" strike="noStrike" kern="100">
                          <a:solidFill>
                            <a:srgbClr val="FFFFFF"/>
                          </a:solidFill>
                          <a:effectLst/>
                          <a:latin typeface="Calibri"/>
                          <a:ea typeface="Calibri"/>
                          <a:cs typeface="Calibri"/>
                        </a:rPr>
                        <a:t>S&amp;T</a:t>
                      </a:r>
                      <a:endParaRPr lang="en-US" sz="2400" b="0" i="0" u="none" strike="noStrike">
                        <a:effectLst/>
                        <a:latin typeface="Calibri"/>
                        <a:ea typeface="Calibri"/>
                        <a:cs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A33"/>
                    </a:solid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877</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861</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750</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814</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E6E6"/>
                    </a:solidFill>
                  </a:tcPr>
                </a:tc>
                <a:extLst>
                  <a:ext uri="{0D108BD9-81ED-4DB2-BD59-A6C34878D82A}">
                    <a16:rowId xmlns:a16="http://schemas.microsoft.com/office/drawing/2014/main" val="983193626"/>
                  </a:ext>
                </a:extLst>
              </a:tr>
              <a:tr h="485763">
                <a:tc>
                  <a:txBody>
                    <a:bodyPr/>
                    <a:lstStyle/>
                    <a:p>
                      <a:pPr marL="0" marR="0" algn="ctr" rtl="0" eaLnBrk="1" fontAlgn="t" latinLnBrk="0" hangingPunct="1">
                        <a:lnSpc>
                          <a:spcPct val="107000"/>
                        </a:lnSpc>
                        <a:spcBef>
                          <a:spcPts val="600"/>
                        </a:spcBef>
                        <a:spcAft>
                          <a:spcPts val="0"/>
                        </a:spcAft>
                      </a:pPr>
                      <a:r>
                        <a:rPr lang="en-US" sz="2400" b="1" i="0" u="none" strike="noStrike" kern="100">
                          <a:solidFill>
                            <a:srgbClr val="FFFFFF"/>
                          </a:solidFill>
                          <a:effectLst/>
                          <a:latin typeface="Calibri"/>
                          <a:ea typeface="Calibri"/>
                          <a:cs typeface="Calibri"/>
                        </a:rPr>
                        <a:t>UMSL</a:t>
                      </a:r>
                      <a:endParaRPr lang="en-US" sz="2400" b="0" i="0" u="none" strike="noStrike">
                        <a:effectLst/>
                        <a:latin typeface="Calibri"/>
                        <a:ea typeface="Calibri"/>
                        <a:cs typeface="Calibri"/>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81E32"/>
                    </a:solid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842</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914</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839</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rtl="0" eaLnBrk="1" fontAlgn="t" latinLnBrk="0" hangingPunct="1">
                        <a:lnSpc>
                          <a:spcPct val="107000"/>
                        </a:lnSpc>
                        <a:spcBef>
                          <a:spcPts val="600"/>
                        </a:spcBef>
                        <a:spcAft>
                          <a:spcPts val="600"/>
                        </a:spcAft>
                      </a:pPr>
                      <a:r>
                        <a:rPr lang="en-US" sz="2400" b="1" i="0" u="none" strike="noStrike" kern="100">
                          <a:solidFill>
                            <a:srgbClr val="000000"/>
                          </a:solidFill>
                          <a:effectLst/>
                          <a:latin typeface="Calibri"/>
                          <a:ea typeface="Calibri"/>
                          <a:cs typeface="Times New Roman"/>
                        </a:rPr>
                        <a:t>908</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0154655"/>
                  </a:ext>
                </a:extLst>
              </a:tr>
            </a:tbl>
          </a:graphicData>
        </a:graphic>
      </p:graphicFrame>
      <p:sp>
        <p:nvSpPr>
          <p:cNvPr id="3" name="Slide Number Placeholder 3">
            <a:extLst>
              <a:ext uri="{FF2B5EF4-FFF2-40B4-BE49-F238E27FC236}">
                <a16:creationId xmlns:a16="http://schemas.microsoft.com/office/drawing/2014/main" id="{5E9B7223-8B6A-B7EB-F72F-70D893BD3F06}"/>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C19187-0210-4CC7-AE51-7FFB2AB55339}"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887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1FDC141-26C4-C7FB-FFFE-7790A34CCDE3}"/>
              </a:ext>
            </a:extLst>
          </p:cNvPr>
          <p:cNvGraphicFramePr>
            <a:graphicFrameLocks noGrp="1"/>
          </p:cNvGraphicFramePr>
          <p:nvPr>
            <p:extLst>
              <p:ext uri="{D42A27DB-BD31-4B8C-83A1-F6EECF244321}">
                <p14:modId xmlns:p14="http://schemas.microsoft.com/office/powerpoint/2010/main" val="1080061886"/>
              </p:ext>
            </p:extLst>
          </p:nvPr>
        </p:nvGraphicFramePr>
        <p:xfrm>
          <a:off x="2200830" y="2003058"/>
          <a:ext cx="7562837" cy="924553"/>
        </p:xfrm>
        <a:graphic>
          <a:graphicData uri="http://schemas.openxmlformats.org/drawingml/2006/table">
            <a:tbl>
              <a:tblPr/>
              <a:tblGrid>
                <a:gridCol w="1841499">
                  <a:extLst>
                    <a:ext uri="{9D8B030D-6E8A-4147-A177-3AD203B41FA5}">
                      <a16:colId xmlns:a16="http://schemas.microsoft.com/office/drawing/2014/main" val="2790698691"/>
                    </a:ext>
                  </a:extLst>
                </a:gridCol>
                <a:gridCol w="1797044">
                  <a:extLst>
                    <a:ext uri="{9D8B030D-6E8A-4147-A177-3AD203B41FA5}">
                      <a16:colId xmlns:a16="http://schemas.microsoft.com/office/drawing/2014/main" val="307911081"/>
                    </a:ext>
                  </a:extLst>
                </a:gridCol>
                <a:gridCol w="1797044">
                  <a:extLst>
                    <a:ext uri="{9D8B030D-6E8A-4147-A177-3AD203B41FA5}">
                      <a16:colId xmlns:a16="http://schemas.microsoft.com/office/drawing/2014/main" val="2652895838"/>
                    </a:ext>
                  </a:extLst>
                </a:gridCol>
                <a:gridCol w="2127250">
                  <a:extLst>
                    <a:ext uri="{9D8B030D-6E8A-4147-A177-3AD203B41FA5}">
                      <a16:colId xmlns:a16="http://schemas.microsoft.com/office/drawing/2014/main" val="1388461081"/>
                    </a:ext>
                  </a:extLst>
                </a:gridCol>
              </a:tblGrid>
              <a:tr h="924553">
                <a:tc>
                  <a:txBody>
                    <a:bodyPr/>
                    <a:lstStyle/>
                    <a:p>
                      <a:pPr algn="ctr" fontAlgn="base"/>
                      <a:r>
                        <a:rPr lang="en-US" sz="2800" b="1" i="0" u="none" strike="noStrike">
                          <a:solidFill>
                            <a:srgbClr val="FFFFFF"/>
                          </a:solidFill>
                          <a:effectLst/>
                          <a:latin typeface="Calibri"/>
                        </a:rPr>
                        <a:t>06/24/24</a:t>
                      </a:r>
                      <a:endParaRPr lang="en-US" sz="2800" b="1" i="0">
                        <a:solidFill>
                          <a:srgbClr val="FFFFFF"/>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0000"/>
                    </a:solidFill>
                  </a:tcPr>
                </a:tc>
                <a:tc>
                  <a:txBody>
                    <a:bodyPr/>
                    <a:lstStyle/>
                    <a:p>
                      <a:pPr algn="ctr" fontAlgn="base"/>
                      <a:r>
                        <a:rPr lang="en-US" sz="2800" b="1" i="0" u="none" strike="noStrike">
                          <a:solidFill>
                            <a:srgbClr val="FFFFFF"/>
                          </a:solidFill>
                          <a:effectLst/>
                          <a:latin typeface="Calibri"/>
                        </a:rPr>
                        <a:t>2022</a:t>
                      </a:r>
                      <a:r>
                        <a:rPr lang="en-US" sz="2800" b="1" i="0">
                          <a:solidFill>
                            <a:srgbClr val="FFFFFF"/>
                          </a:solidFill>
                          <a:effectLst/>
                          <a:latin typeface="Calibri"/>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0000"/>
                    </a:solidFill>
                  </a:tcPr>
                </a:tc>
                <a:tc>
                  <a:txBody>
                    <a:bodyPr/>
                    <a:lstStyle/>
                    <a:p>
                      <a:pPr algn="ctr" fontAlgn="base"/>
                      <a:r>
                        <a:rPr lang="en-US" sz="2800" b="1" i="0" u="none" strike="noStrike">
                          <a:solidFill>
                            <a:srgbClr val="FFFFFF"/>
                          </a:solidFill>
                          <a:effectLst/>
                          <a:latin typeface="Calibri"/>
                        </a:rPr>
                        <a:t>2023</a:t>
                      </a:r>
                      <a:r>
                        <a:rPr lang="en-US" sz="2800" b="1" i="0">
                          <a:solidFill>
                            <a:srgbClr val="FFFFFF"/>
                          </a:solidFill>
                          <a:effectLst/>
                          <a:latin typeface="Calibri"/>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0000"/>
                    </a:solidFill>
                  </a:tcPr>
                </a:tc>
                <a:tc>
                  <a:txBody>
                    <a:bodyPr/>
                    <a:lstStyle/>
                    <a:p>
                      <a:pPr algn="ctr" fontAlgn="base"/>
                      <a:r>
                        <a:rPr lang="en-US" sz="2800" b="1" i="0" u="none" strike="noStrike">
                          <a:solidFill>
                            <a:srgbClr val="FFFFFF"/>
                          </a:solidFill>
                          <a:effectLst/>
                          <a:latin typeface="Calibri"/>
                        </a:rPr>
                        <a:t>2024</a:t>
                      </a:r>
                      <a:endParaRPr lang="en-US" sz="2800" b="1" i="0">
                        <a:solidFill>
                          <a:srgbClr val="FFFFFF"/>
                        </a:solidFill>
                        <a:effectLst/>
                        <a:latin typeface="Calibri"/>
                      </a:endParaRP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0000"/>
                    </a:solidFill>
                  </a:tcPr>
                </a:tc>
                <a:extLst>
                  <a:ext uri="{0D108BD9-81ED-4DB2-BD59-A6C34878D82A}">
                    <a16:rowId xmlns:a16="http://schemas.microsoft.com/office/drawing/2014/main" val="449829050"/>
                  </a:ext>
                </a:extLst>
              </a:tr>
            </a:tbl>
          </a:graphicData>
        </a:graphic>
      </p:graphicFrame>
      <p:graphicFrame>
        <p:nvGraphicFramePr>
          <p:cNvPr id="18" name="Table 17">
            <a:extLst>
              <a:ext uri="{FF2B5EF4-FFF2-40B4-BE49-F238E27FC236}">
                <a16:creationId xmlns:a16="http://schemas.microsoft.com/office/drawing/2014/main" id="{B75ACFB3-FE64-0BCD-484F-0353F1AC5F41}"/>
              </a:ext>
            </a:extLst>
          </p:cNvPr>
          <p:cNvGraphicFramePr>
            <a:graphicFrameLocks noGrp="1"/>
          </p:cNvGraphicFramePr>
          <p:nvPr>
            <p:extLst>
              <p:ext uri="{D42A27DB-BD31-4B8C-83A1-F6EECF244321}">
                <p14:modId xmlns:p14="http://schemas.microsoft.com/office/powerpoint/2010/main" val="1973778538"/>
              </p:ext>
            </p:extLst>
          </p:nvPr>
        </p:nvGraphicFramePr>
        <p:xfrm>
          <a:off x="2200830" y="2961208"/>
          <a:ext cx="7571300" cy="2867160"/>
        </p:xfrm>
        <a:graphic>
          <a:graphicData uri="http://schemas.openxmlformats.org/drawingml/2006/table">
            <a:tbl>
              <a:tblPr/>
              <a:tblGrid>
                <a:gridCol w="1877501">
                  <a:extLst>
                    <a:ext uri="{9D8B030D-6E8A-4147-A177-3AD203B41FA5}">
                      <a16:colId xmlns:a16="http://schemas.microsoft.com/office/drawing/2014/main" val="2790698691"/>
                    </a:ext>
                  </a:extLst>
                </a:gridCol>
                <a:gridCol w="1776795">
                  <a:extLst>
                    <a:ext uri="{9D8B030D-6E8A-4147-A177-3AD203B41FA5}">
                      <a16:colId xmlns:a16="http://schemas.microsoft.com/office/drawing/2014/main" val="307911081"/>
                    </a:ext>
                  </a:extLst>
                </a:gridCol>
                <a:gridCol w="1750176">
                  <a:extLst>
                    <a:ext uri="{9D8B030D-6E8A-4147-A177-3AD203B41FA5}">
                      <a16:colId xmlns:a16="http://schemas.microsoft.com/office/drawing/2014/main" val="2652895838"/>
                    </a:ext>
                  </a:extLst>
                </a:gridCol>
                <a:gridCol w="2166828">
                  <a:extLst>
                    <a:ext uri="{9D8B030D-6E8A-4147-A177-3AD203B41FA5}">
                      <a16:colId xmlns:a16="http://schemas.microsoft.com/office/drawing/2014/main" val="1388461081"/>
                    </a:ext>
                  </a:extLst>
                </a:gridCol>
              </a:tblGrid>
              <a:tr h="716790">
                <a:tc>
                  <a:txBody>
                    <a:bodyPr/>
                    <a:lstStyle/>
                    <a:p>
                      <a:pPr algn="ctr" fontAlgn="base"/>
                      <a:r>
                        <a:rPr lang="en-US" sz="2800" b="1" i="0" u="none" strike="noStrike">
                          <a:solidFill>
                            <a:srgbClr val="000000"/>
                          </a:solidFill>
                          <a:effectLst/>
                          <a:latin typeface="+mn-lt"/>
                        </a:rPr>
                        <a:t>MU</a:t>
                      </a:r>
                      <a:r>
                        <a:rPr lang="en-US" sz="2800" b="0" i="0">
                          <a:solidFill>
                            <a:srgbClr val="000000"/>
                          </a:solidFill>
                          <a:effectLst/>
                          <a:latin typeface="+mn-l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1B82D"/>
                    </a:solidFill>
                  </a:tcPr>
                </a:tc>
                <a:tc>
                  <a:txBody>
                    <a:bodyPr/>
                    <a:lstStyle/>
                    <a:p>
                      <a:pPr lvl="0" algn="ctr">
                        <a:buNone/>
                      </a:pPr>
                      <a:r>
                        <a:rPr lang="en-US" sz="2800" b="1" i="0">
                          <a:solidFill>
                            <a:srgbClr val="000000"/>
                          </a:solidFill>
                          <a:effectLst/>
                          <a:latin typeface="+mn-lt"/>
                        </a:rPr>
                        <a:t>1,113</a:t>
                      </a:r>
                      <a:endParaRPr lang="en-US"/>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tc>
                  <a:txBody>
                    <a:bodyPr/>
                    <a:lstStyle/>
                    <a:p>
                      <a:pPr lvl="0" algn="ctr">
                        <a:buNone/>
                      </a:pPr>
                      <a:r>
                        <a:rPr lang="en-US" sz="2800" b="1" i="0">
                          <a:solidFill>
                            <a:srgbClr val="000000"/>
                          </a:solidFill>
                          <a:effectLst/>
                          <a:latin typeface="+mn-lt"/>
                        </a:rPr>
                        <a:t>1,050</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tc>
                  <a:txBody>
                    <a:bodyPr/>
                    <a:lstStyle/>
                    <a:p>
                      <a:pPr lvl="0" algn="ctr">
                        <a:buNone/>
                      </a:pPr>
                      <a:r>
                        <a:rPr lang="en-US" sz="2800" b="1" i="0">
                          <a:solidFill>
                            <a:srgbClr val="000000"/>
                          </a:solidFill>
                          <a:effectLst/>
                          <a:latin typeface="+mn-lt"/>
                        </a:rPr>
                        <a:t>1,141 (</a:t>
                      </a:r>
                      <a:r>
                        <a:rPr lang="en-US" sz="2800" b="1" i="0" kern="1200">
                          <a:solidFill>
                            <a:srgbClr val="00B050"/>
                          </a:solidFill>
                          <a:effectLst/>
                          <a:latin typeface="+mn-lt"/>
                          <a:ea typeface="+mn-ea"/>
                          <a:cs typeface="+mn-cs"/>
                        </a:rPr>
                        <a:t>9%</a:t>
                      </a:r>
                      <a:r>
                        <a:rPr lang="en-US" sz="2800" b="1" i="0">
                          <a:solidFill>
                            <a:srgbClr val="000000"/>
                          </a:solidFill>
                          <a:effectLst/>
                          <a:latin typeface="+mn-lt"/>
                        </a:rPr>
                        <a:t>)</a:t>
                      </a:r>
                      <a:endParaRPr lang="en-US"/>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extLst>
                  <a:ext uri="{0D108BD9-81ED-4DB2-BD59-A6C34878D82A}">
                    <a16:rowId xmlns:a16="http://schemas.microsoft.com/office/drawing/2014/main" val="1795777004"/>
                  </a:ext>
                </a:extLst>
              </a:tr>
              <a:tr h="716790">
                <a:tc>
                  <a:txBody>
                    <a:bodyPr/>
                    <a:lstStyle/>
                    <a:p>
                      <a:pPr algn="ctr" fontAlgn="base"/>
                      <a:r>
                        <a:rPr lang="en-US" sz="2800" b="1" i="0" u="none" strike="noStrike">
                          <a:solidFill>
                            <a:srgbClr val="FFFFFF"/>
                          </a:solidFill>
                          <a:effectLst/>
                          <a:latin typeface="+mn-lt"/>
                        </a:rPr>
                        <a:t>UMKC</a:t>
                      </a:r>
                      <a:r>
                        <a:rPr lang="en-US" sz="2800" b="0" i="0">
                          <a:solidFill>
                            <a:srgbClr val="000000"/>
                          </a:solidFill>
                          <a:effectLst/>
                          <a:latin typeface="+mn-l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66CC"/>
                    </a:solidFill>
                  </a:tcPr>
                </a:tc>
                <a:tc>
                  <a:txBody>
                    <a:bodyPr/>
                    <a:lstStyle/>
                    <a:p>
                      <a:pPr lvl="0" algn="ctr">
                        <a:buNone/>
                      </a:pPr>
                      <a:r>
                        <a:rPr lang="en-US" sz="2800" b="1" i="0">
                          <a:solidFill>
                            <a:srgbClr val="000000"/>
                          </a:solidFill>
                          <a:effectLst/>
                          <a:latin typeface="+mn-lt"/>
                        </a:rPr>
                        <a:t>930</a:t>
                      </a:r>
                      <a:endParaRPr lang="en-US"/>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tc>
                  <a:txBody>
                    <a:bodyPr/>
                    <a:lstStyle/>
                    <a:p>
                      <a:pPr lvl="0" algn="ctr">
                        <a:buNone/>
                      </a:pPr>
                      <a:r>
                        <a:rPr lang="en-US" sz="2800" b="1" i="0">
                          <a:solidFill>
                            <a:srgbClr val="000000"/>
                          </a:solidFill>
                          <a:effectLst/>
                          <a:latin typeface="+mn-lt"/>
                        </a:rPr>
                        <a:t>987</a:t>
                      </a:r>
                      <a:endParaRPr lang="en-US"/>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tc>
                  <a:txBody>
                    <a:bodyPr/>
                    <a:lstStyle/>
                    <a:p>
                      <a:pPr lvl="0" algn="ctr">
                        <a:buNone/>
                      </a:pPr>
                      <a:r>
                        <a:rPr lang="en-US" sz="2800" b="1" i="0">
                          <a:solidFill>
                            <a:srgbClr val="000000"/>
                          </a:solidFill>
                          <a:effectLst/>
                          <a:latin typeface="+mn-lt"/>
                        </a:rPr>
                        <a:t>989 (</a:t>
                      </a:r>
                      <a:r>
                        <a:rPr lang="en-US" sz="2800" b="1" i="0" kern="1200">
                          <a:solidFill>
                            <a:srgbClr val="00B050"/>
                          </a:solidFill>
                          <a:effectLst/>
                          <a:latin typeface="+mn-lt"/>
                          <a:ea typeface="+mn-ea"/>
                          <a:cs typeface="+mn-cs"/>
                        </a:rPr>
                        <a:t>0.2%</a:t>
                      </a:r>
                      <a:r>
                        <a:rPr lang="en-US" sz="2800" b="1" i="0">
                          <a:solidFill>
                            <a:srgbClr val="000000"/>
                          </a:solidFill>
                          <a:effectLst/>
                          <a:latin typeface="+mn-lt"/>
                        </a:rPr>
                        <a:t>)</a:t>
                      </a:r>
                      <a:endParaRPr lang="en-US"/>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extLst>
                  <a:ext uri="{0D108BD9-81ED-4DB2-BD59-A6C34878D82A}">
                    <a16:rowId xmlns:a16="http://schemas.microsoft.com/office/drawing/2014/main" val="374200782"/>
                  </a:ext>
                </a:extLst>
              </a:tr>
              <a:tr h="716790">
                <a:tc>
                  <a:txBody>
                    <a:bodyPr/>
                    <a:lstStyle/>
                    <a:p>
                      <a:pPr algn="ctr" fontAlgn="base"/>
                      <a:r>
                        <a:rPr lang="en-US" sz="2800" b="1" i="0" u="none" strike="noStrike">
                          <a:solidFill>
                            <a:srgbClr val="FFFFFF"/>
                          </a:solidFill>
                          <a:effectLst/>
                          <a:latin typeface="+mn-lt"/>
                        </a:rPr>
                        <a:t>S&amp;T</a:t>
                      </a:r>
                      <a:r>
                        <a:rPr lang="en-US" sz="2800" b="0" i="0">
                          <a:solidFill>
                            <a:srgbClr val="000000"/>
                          </a:solidFill>
                          <a:effectLst/>
                          <a:latin typeface="+mn-l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007A33"/>
                    </a:solidFill>
                  </a:tcPr>
                </a:tc>
                <a:tc>
                  <a:txBody>
                    <a:bodyPr/>
                    <a:lstStyle/>
                    <a:p>
                      <a:pPr lvl="0" algn="ctr">
                        <a:buNone/>
                      </a:pPr>
                      <a:r>
                        <a:rPr lang="en-US" sz="2800" b="1" i="0">
                          <a:solidFill>
                            <a:srgbClr val="000000"/>
                          </a:solidFill>
                          <a:effectLst/>
                          <a:latin typeface="+mn-lt"/>
                        </a:rPr>
                        <a:t>202</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tc>
                  <a:txBody>
                    <a:bodyPr/>
                    <a:lstStyle/>
                    <a:p>
                      <a:pPr lvl="0" algn="ctr">
                        <a:buNone/>
                      </a:pPr>
                      <a:r>
                        <a:rPr lang="en-US" sz="2800" b="1" i="0">
                          <a:solidFill>
                            <a:srgbClr val="000000"/>
                          </a:solidFill>
                          <a:effectLst/>
                          <a:latin typeface="+mn-lt"/>
                        </a:rPr>
                        <a:t>327</a:t>
                      </a:r>
                      <a:endParaRPr lang="en-US"/>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tc>
                  <a:txBody>
                    <a:bodyPr/>
                    <a:lstStyle/>
                    <a:p>
                      <a:pPr lvl="0" algn="ctr">
                        <a:buNone/>
                      </a:pPr>
                      <a:r>
                        <a:rPr lang="en-US" sz="2800" b="1" i="0">
                          <a:solidFill>
                            <a:srgbClr val="000000"/>
                          </a:solidFill>
                          <a:effectLst/>
                          <a:latin typeface="+mn-lt"/>
                        </a:rPr>
                        <a:t>401 (</a:t>
                      </a:r>
                      <a:r>
                        <a:rPr lang="en-US" sz="2800" b="1" i="0" kern="1200">
                          <a:solidFill>
                            <a:srgbClr val="00B050"/>
                          </a:solidFill>
                          <a:effectLst/>
                          <a:latin typeface="+mn-lt"/>
                          <a:ea typeface="+mn-ea"/>
                          <a:cs typeface="+mn-cs"/>
                        </a:rPr>
                        <a:t>23%</a:t>
                      </a:r>
                      <a:r>
                        <a:rPr lang="en-US" sz="2800" b="1" i="0">
                          <a:solidFill>
                            <a:srgbClr val="000000"/>
                          </a:solidFill>
                          <a:effectLst/>
                          <a:latin typeface="+mn-lt"/>
                        </a:rPr>
                        <a:t>)</a:t>
                      </a:r>
                      <a:endParaRPr lang="en-US"/>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E7E7E7"/>
                    </a:solidFill>
                  </a:tcPr>
                </a:tc>
                <a:extLst>
                  <a:ext uri="{0D108BD9-81ED-4DB2-BD59-A6C34878D82A}">
                    <a16:rowId xmlns:a16="http://schemas.microsoft.com/office/drawing/2014/main" val="3716035611"/>
                  </a:ext>
                </a:extLst>
              </a:tr>
              <a:tr h="716790">
                <a:tc>
                  <a:txBody>
                    <a:bodyPr/>
                    <a:lstStyle/>
                    <a:p>
                      <a:pPr algn="ctr" fontAlgn="base"/>
                      <a:r>
                        <a:rPr lang="en-US" sz="2800" b="1" i="0" u="none" strike="noStrike">
                          <a:solidFill>
                            <a:srgbClr val="FFFFFF"/>
                          </a:solidFill>
                          <a:effectLst/>
                          <a:latin typeface="+mn-lt"/>
                        </a:rPr>
                        <a:t>UMSL</a:t>
                      </a:r>
                      <a:r>
                        <a:rPr lang="en-US" sz="2800" b="0" i="0">
                          <a:solidFill>
                            <a:srgbClr val="000000"/>
                          </a:solidFill>
                          <a:effectLst/>
                          <a:latin typeface="+mn-lt"/>
                        </a:rPr>
                        <a:t>​</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981E32"/>
                    </a:solidFill>
                  </a:tcPr>
                </a:tc>
                <a:tc>
                  <a:txBody>
                    <a:bodyPr/>
                    <a:lstStyle/>
                    <a:p>
                      <a:pPr lvl="0" algn="ctr">
                        <a:buNone/>
                      </a:pPr>
                      <a:r>
                        <a:rPr lang="en-US" sz="2800" b="1" i="0">
                          <a:solidFill>
                            <a:srgbClr val="000000"/>
                          </a:solidFill>
                          <a:effectLst/>
                          <a:latin typeface="+mn-lt"/>
                        </a:rPr>
                        <a:t>912</a:t>
                      </a:r>
                      <a:endParaRPr lang="en-US"/>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tc>
                  <a:txBody>
                    <a:bodyPr/>
                    <a:lstStyle/>
                    <a:p>
                      <a:pPr lvl="0" algn="ctr">
                        <a:buNone/>
                      </a:pPr>
                      <a:r>
                        <a:rPr lang="en-US" sz="2800" b="1" i="0">
                          <a:solidFill>
                            <a:srgbClr val="000000"/>
                          </a:solidFill>
                          <a:effectLst/>
                          <a:latin typeface="+mn-lt"/>
                        </a:rPr>
                        <a:t>904</a:t>
                      </a:r>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tc>
                  <a:txBody>
                    <a:bodyPr/>
                    <a:lstStyle/>
                    <a:p>
                      <a:pPr lvl="0" algn="ctr">
                        <a:buNone/>
                      </a:pPr>
                      <a:r>
                        <a:rPr lang="en-US" sz="2800" b="1" i="0">
                          <a:solidFill>
                            <a:srgbClr val="000000"/>
                          </a:solidFill>
                          <a:effectLst/>
                          <a:latin typeface="+mn-lt"/>
                        </a:rPr>
                        <a:t>912 (</a:t>
                      </a:r>
                      <a:r>
                        <a:rPr lang="en-US" sz="2800" b="1" i="0" kern="1200">
                          <a:solidFill>
                            <a:srgbClr val="00B050"/>
                          </a:solidFill>
                          <a:effectLst/>
                          <a:latin typeface="+mn-lt"/>
                          <a:ea typeface="+mn-ea"/>
                          <a:cs typeface="+mn-cs"/>
                        </a:rPr>
                        <a:t>1%</a:t>
                      </a:r>
                      <a:r>
                        <a:rPr lang="en-US" sz="2800" b="1" i="0">
                          <a:solidFill>
                            <a:srgbClr val="000000"/>
                          </a:solidFill>
                          <a:effectLst/>
                          <a:latin typeface="+mn-lt"/>
                        </a:rPr>
                        <a:t>)</a:t>
                      </a:r>
                      <a:endParaRPr lang="en-US"/>
                    </a:p>
                  </a:txBody>
                  <a:tcPr anchor="ctr">
                    <a:lnL w="11544" cap="flat" cmpd="sng" algn="ctr">
                      <a:solidFill>
                        <a:srgbClr val="1C3044"/>
                      </a:solidFill>
                      <a:prstDash val="solid"/>
                      <a:round/>
                      <a:headEnd type="none" w="med" len="med"/>
                      <a:tailEnd type="none" w="med" len="med"/>
                    </a:lnL>
                    <a:lnR w="11544" cap="flat" cmpd="sng" algn="ctr">
                      <a:solidFill>
                        <a:srgbClr val="1C3044"/>
                      </a:solidFill>
                      <a:prstDash val="solid"/>
                      <a:round/>
                      <a:headEnd type="none" w="med" len="med"/>
                      <a:tailEnd type="none" w="med" len="med"/>
                    </a:lnR>
                    <a:lnT w="11544" cap="flat" cmpd="sng" algn="ctr">
                      <a:solidFill>
                        <a:srgbClr val="1C3044"/>
                      </a:solidFill>
                      <a:prstDash val="solid"/>
                      <a:round/>
                      <a:headEnd type="none" w="med" len="med"/>
                      <a:tailEnd type="none" w="med" len="med"/>
                    </a:lnT>
                    <a:lnB w="11544" cap="flat" cmpd="sng" algn="ctr">
                      <a:solidFill>
                        <a:srgbClr val="1C3044"/>
                      </a:solidFill>
                      <a:prstDash val="solid"/>
                      <a:round/>
                      <a:headEnd type="none" w="med" len="med"/>
                      <a:tailEnd type="none" w="med" len="med"/>
                    </a:lnB>
                    <a:solidFill>
                      <a:srgbClr val="FFFFFF"/>
                    </a:solidFill>
                  </a:tcPr>
                </a:tc>
                <a:extLst>
                  <a:ext uri="{0D108BD9-81ED-4DB2-BD59-A6C34878D82A}">
                    <a16:rowId xmlns:a16="http://schemas.microsoft.com/office/drawing/2014/main" val="1378102660"/>
                  </a:ext>
                </a:extLst>
              </a:tr>
            </a:tbl>
          </a:graphicData>
        </a:graphic>
      </p:graphicFrame>
      <p:sp>
        <p:nvSpPr>
          <p:cNvPr id="19" name="TextBox 1">
            <a:extLst>
              <a:ext uri="{FF2B5EF4-FFF2-40B4-BE49-F238E27FC236}">
                <a16:creationId xmlns:a16="http://schemas.microsoft.com/office/drawing/2014/main" id="{54EAC5FB-00F6-0659-2465-8C9F2D81107A}"/>
              </a:ext>
            </a:extLst>
          </p:cNvPr>
          <p:cNvSpPr txBox="1"/>
          <p:nvPr/>
        </p:nvSpPr>
        <p:spPr>
          <a:xfrm>
            <a:off x="2616506" y="1029632"/>
            <a:ext cx="6953001"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800" b="1">
                <a:solidFill>
                  <a:srgbClr val="040404"/>
                </a:solidFill>
                <a:latin typeface="Calibri" panose="020F0502020204030204"/>
              </a:rPr>
              <a:t>Transfer Accepted (Active) Students</a:t>
            </a:r>
            <a:endParaRPr kumimoji="0" lang="en-US" sz="2800" b="0" i="1" u="none" strike="noStrike" kern="1200" cap="none" spc="0" normalizeH="0" baseline="0" noProof="0">
              <a:ln>
                <a:noFill/>
              </a:ln>
              <a:solidFill>
                <a:srgbClr val="040404"/>
              </a:solidFill>
              <a:effectLst/>
              <a:uLnTx/>
              <a:uFillTx/>
              <a:latin typeface="Calibri" panose="020F0502020204030204"/>
              <a:ea typeface="+mn-ea"/>
              <a:cs typeface="+mn-cs"/>
            </a:endParaRPr>
          </a:p>
        </p:txBody>
      </p:sp>
      <p:sp>
        <p:nvSpPr>
          <p:cNvPr id="6" name="Slide Number Placeholder 3">
            <a:extLst>
              <a:ext uri="{FF2B5EF4-FFF2-40B4-BE49-F238E27FC236}">
                <a16:creationId xmlns:a16="http://schemas.microsoft.com/office/drawing/2014/main" id="{44319CB3-4174-8CCB-C6BD-9DF6742D0EBD}"/>
              </a:ext>
            </a:extLst>
          </p:cNvPr>
          <p:cNvSpPr>
            <a:spLocks noGrp="1"/>
          </p:cNvSpPr>
          <p:nvPr>
            <p:ph type="sldNum" sz="quarter" idx="12"/>
          </p:nvPr>
        </p:nvSpPr>
        <p:spPr>
          <a:xfrm>
            <a:off x="9448800" y="6489700"/>
            <a:ext cx="2743200" cy="365125"/>
          </a:xfrm>
        </p:spPr>
        <p:txBody>
          <a:bodyPr/>
          <a:lstStyle/>
          <a:p>
            <a:fld id="{C6C19187-0210-4CC7-AE51-7FFB2AB55339}" type="slidenum">
              <a:rPr lang="en-US" smtClean="0"/>
              <a:t>5</a:t>
            </a:fld>
            <a:endParaRPr lang="en-US"/>
          </a:p>
        </p:txBody>
      </p:sp>
      <p:sp>
        <p:nvSpPr>
          <p:cNvPr id="8" name="Title 1">
            <a:extLst>
              <a:ext uri="{FF2B5EF4-FFF2-40B4-BE49-F238E27FC236}">
                <a16:creationId xmlns:a16="http://schemas.microsoft.com/office/drawing/2014/main" id="{F2E090FC-E83C-3352-EAD7-3DA6374E769F}"/>
              </a:ext>
            </a:extLst>
          </p:cNvPr>
          <p:cNvSpPr txBox="1">
            <a:spLocks/>
          </p:cNvSpPr>
          <p:nvPr/>
        </p:nvSpPr>
        <p:spPr>
          <a:xfrm>
            <a:off x="-5986" y="93040"/>
            <a:ext cx="12197986" cy="90744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Arial Black" panose="020B0A04020102020204" pitchFamily="34" charset="0"/>
                <a:ea typeface="+mj-ea"/>
                <a:cs typeface="+mj-cs"/>
              </a:defRPr>
            </a:lvl1pPr>
          </a:lstStyle>
          <a:p>
            <a:r>
              <a:rPr lang="en-US" sz="4000"/>
              <a:t>Admissions Update</a:t>
            </a:r>
          </a:p>
        </p:txBody>
      </p:sp>
    </p:spTree>
    <p:extLst>
      <p:ext uri="{BB962C8B-B14F-4D97-AF65-F5344CB8AC3E}">
        <p14:creationId xmlns:p14="http://schemas.microsoft.com/office/powerpoint/2010/main" val="906737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From left to right, Ifeolu David, Austin Lawrence, Duke Cruz, Rowena Woode and Carlos Rivera.">
            <a:extLst>
              <a:ext uri="{FF2B5EF4-FFF2-40B4-BE49-F238E27FC236}">
                <a16:creationId xmlns:a16="http://schemas.microsoft.com/office/drawing/2014/main" id="{FF3480FD-10FC-4A75-BBDE-AF1A2AADAEE8}"/>
              </a:ext>
            </a:extLst>
          </p:cNvPr>
          <p:cNvSpPr txBox="1"/>
          <p:nvPr/>
        </p:nvSpPr>
        <p:spPr>
          <a:xfrm>
            <a:off x="2204" y="152671"/>
            <a:ext cx="12188380" cy="707886"/>
          </a:xfrm>
          <a:prstGeom prst="rect">
            <a:avLst/>
          </a:prstGeom>
          <a:noFill/>
        </p:spPr>
        <p:txBody>
          <a:bodyPr wrap="square" lIns="91440" tIns="45720" rIns="91440" bIns="45720" anchor="t">
            <a:spAutoFit/>
          </a:bodyPr>
          <a:lstStyle/>
          <a:p>
            <a:pPr algn="ctr"/>
            <a:r>
              <a:rPr lang="en-US" sz="4000" spc="-20">
                <a:latin typeface="Arial Black"/>
              </a:rPr>
              <a:t>Governor’s Award for Teaching Excellence</a:t>
            </a:r>
          </a:p>
        </p:txBody>
      </p:sp>
      <p:sp>
        <p:nvSpPr>
          <p:cNvPr id="18" name="Slide Number Placeholder 3">
            <a:extLst>
              <a:ext uri="{FF2B5EF4-FFF2-40B4-BE49-F238E27FC236}">
                <a16:creationId xmlns:a16="http://schemas.microsoft.com/office/drawing/2014/main" id="{66815E58-45CC-A20F-4404-24BEDA713FDC}"/>
              </a:ext>
            </a:extLst>
          </p:cNvPr>
          <p:cNvSpPr>
            <a:spLocks noGrp="1"/>
          </p:cNvSpPr>
          <p:nvPr>
            <p:ph type="sldNum" sz="quarter" idx="12"/>
          </p:nvPr>
        </p:nvSpPr>
        <p:spPr>
          <a:xfrm>
            <a:off x="9448800" y="6489700"/>
            <a:ext cx="2743200" cy="365125"/>
          </a:xfrm>
        </p:spPr>
        <p:txBody>
          <a:bodyPr/>
          <a:lstStyle/>
          <a:p>
            <a:fld id="{C6C19187-0210-4CC7-AE51-7FFB2AB55339}" type="slidenum">
              <a:rPr lang="en-US" smtClean="0"/>
              <a:t>6</a:t>
            </a:fld>
            <a:endParaRPr lang="en-US"/>
          </a:p>
        </p:txBody>
      </p:sp>
      <p:sp>
        <p:nvSpPr>
          <p:cNvPr id="16" name="Rectangle 15" descr="From left to right, Ifeolu David, Austin Lawrence, Duke Cruz, Rowena Woode and Carlos Rivera.">
            <a:extLst>
              <a:ext uri="{FF2B5EF4-FFF2-40B4-BE49-F238E27FC236}">
                <a16:creationId xmlns:a16="http://schemas.microsoft.com/office/drawing/2014/main" id="{809CAC09-D79D-8B1A-141F-7F3C2FE449CB}"/>
              </a:ext>
            </a:extLst>
          </p:cNvPr>
          <p:cNvSpPr/>
          <p:nvPr/>
        </p:nvSpPr>
        <p:spPr>
          <a:xfrm>
            <a:off x="404304" y="2333562"/>
            <a:ext cx="5626537" cy="1128587"/>
          </a:xfrm>
          <a:prstGeom prst="rect">
            <a:avLst/>
          </a:prstGeom>
          <a:solidFill>
            <a:srgbClr val="981E3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17" name="Rectangle 16" descr="From left to right, Ifeolu David, Austin Lawrence, Duke Cruz, Rowena Woode and Carlos Rivera.">
            <a:extLst>
              <a:ext uri="{FF2B5EF4-FFF2-40B4-BE49-F238E27FC236}">
                <a16:creationId xmlns:a16="http://schemas.microsoft.com/office/drawing/2014/main" id="{43BDF179-8ECF-97BA-3473-2F2A41C71309}"/>
              </a:ext>
            </a:extLst>
          </p:cNvPr>
          <p:cNvSpPr/>
          <p:nvPr/>
        </p:nvSpPr>
        <p:spPr>
          <a:xfrm>
            <a:off x="1172615" y="992745"/>
            <a:ext cx="4858227" cy="1347633"/>
          </a:xfrm>
          <a:prstGeom prst="rect">
            <a:avLst/>
          </a:prstGeom>
          <a:solidFill>
            <a:srgbClr val="DDB4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8" name="TextBox 2">
            <a:extLst>
              <a:ext uri="{FF2B5EF4-FFF2-40B4-BE49-F238E27FC236}">
                <a16:creationId xmlns:a16="http://schemas.microsoft.com/office/drawing/2014/main" id="{526CAEA0-F2BD-9C68-2E0B-6AFDB7661FD9}"/>
              </a:ext>
            </a:extLst>
          </p:cNvPr>
          <p:cNvSpPr txBox="1"/>
          <p:nvPr/>
        </p:nvSpPr>
        <p:spPr>
          <a:xfrm>
            <a:off x="2221568" y="2395592"/>
            <a:ext cx="3814381"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alibri"/>
                <a:cs typeface="Calibri"/>
              </a:rPr>
              <a:t>Governor's Award for Excellence </a:t>
            </a:r>
            <a:br>
              <a:rPr lang="en-US" sz="2000">
                <a:latin typeface="Calibri"/>
                <a:cs typeface="Calibri"/>
              </a:rPr>
            </a:br>
            <a:r>
              <a:rPr lang="en-US" sz="2000">
                <a:latin typeface="Calibri"/>
                <a:cs typeface="Calibri"/>
              </a:rPr>
              <a:t>in Teaching 2024 UMSL recipient</a:t>
            </a:r>
            <a:endParaRPr lang="en-US"/>
          </a:p>
        </p:txBody>
      </p:sp>
      <p:sp>
        <p:nvSpPr>
          <p:cNvPr id="12" name="TextBox 3">
            <a:extLst>
              <a:ext uri="{FF2B5EF4-FFF2-40B4-BE49-F238E27FC236}">
                <a16:creationId xmlns:a16="http://schemas.microsoft.com/office/drawing/2014/main" id="{C4BD4575-4DAA-92EA-6994-81CEF9AE2FDB}"/>
              </a:ext>
            </a:extLst>
          </p:cNvPr>
          <p:cNvSpPr txBox="1"/>
          <p:nvPr/>
        </p:nvSpPr>
        <p:spPr>
          <a:xfrm>
            <a:off x="2265938" y="1622721"/>
            <a:ext cx="3726331"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latin typeface="Calibri"/>
                <a:cs typeface="Calibri"/>
              </a:rPr>
              <a:t>Aimee Dunlap</a:t>
            </a:r>
            <a:endParaRPr lang="en-US"/>
          </a:p>
          <a:p>
            <a:r>
              <a:rPr lang="en-US" sz="2000" i="1">
                <a:latin typeface="Calibri"/>
                <a:cs typeface="Calibri"/>
              </a:rPr>
              <a:t>Biology</a:t>
            </a:r>
            <a:endParaRPr lang="en-US"/>
          </a:p>
        </p:txBody>
      </p:sp>
      <p:pic>
        <p:nvPicPr>
          <p:cNvPr id="21" name="Picture 20" descr="A person wearing glasses and a sweater&#10;&#10;Description automatically generated">
            <a:extLst>
              <a:ext uri="{FF2B5EF4-FFF2-40B4-BE49-F238E27FC236}">
                <a16:creationId xmlns:a16="http://schemas.microsoft.com/office/drawing/2014/main" id="{82E151D7-14F3-F04B-947C-0B3F80C05A5A}"/>
              </a:ext>
            </a:extLst>
          </p:cNvPr>
          <p:cNvPicPr>
            <a:picLocks noChangeAspect="1"/>
          </p:cNvPicPr>
          <p:nvPr/>
        </p:nvPicPr>
        <p:blipFill rotWithShape="1">
          <a:blip r:embed="rId3"/>
          <a:srcRect l="1059" r="1059"/>
          <a:stretch/>
        </p:blipFill>
        <p:spPr>
          <a:xfrm>
            <a:off x="214999" y="992745"/>
            <a:ext cx="1937946" cy="2470718"/>
          </a:xfrm>
          <a:prstGeom prst="rect">
            <a:avLst/>
          </a:prstGeom>
        </p:spPr>
      </p:pic>
      <p:pic>
        <p:nvPicPr>
          <p:cNvPr id="6" name="Picture 4" descr="A red and black logo&#10;&#10;Description automatically generated">
            <a:extLst>
              <a:ext uri="{FF2B5EF4-FFF2-40B4-BE49-F238E27FC236}">
                <a16:creationId xmlns:a16="http://schemas.microsoft.com/office/drawing/2014/main" id="{FC8B6D6C-F3D4-0C41-7A5E-C9989E50EF67}"/>
              </a:ext>
            </a:extLst>
          </p:cNvPr>
          <p:cNvPicPr>
            <a:picLocks noChangeAspect="1" noChangeArrowheads="1"/>
          </p:cNvPicPr>
          <p:nvPr/>
        </p:nvPicPr>
        <p:blipFill>
          <a:blip r:embed="rId4"/>
          <a:srcRect/>
          <a:stretch>
            <a:fillRect/>
          </a:stretch>
        </p:blipFill>
        <p:spPr bwMode="auto">
          <a:xfrm>
            <a:off x="2314464" y="1101883"/>
            <a:ext cx="927026" cy="523039"/>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descr="From left to right, Ifeolu David, Austin Lawrence, Duke Cruz, Rowena Woode and Carlos Rivera.">
            <a:extLst>
              <a:ext uri="{FF2B5EF4-FFF2-40B4-BE49-F238E27FC236}">
                <a16:creationId xmlns:a16="http://schemas.microsoft.com/office/drawing/2014/main" id="{D7F15814-371E-09D8-1B6D-F5EBF0F6808D}"/>
              </a:ext>
            </a:extLst>
          </p:cNvPr>
          <p:cNvSpPr/>
          <p:nvPr/>
        </p:nvSpPr>
        <p:spPr>
          <a:xfrm>
            <a:off x="7552342" y="1980380"/>
            <a:ext cx="4276600" cy="1481245"/>
          </a:xfrm>
          <a:prstGeom prst="rect">
            <a:avLst/>
          </a:prstGeom>
          <a:solidFill>
            <a:srgbClr val="0066CC">
              <a:alpha val="1210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28" name="Rectangle 27" descr="From left to right, Ifeolu David, Austin Lawrence, Duke Cruz, Rowena Woode and Carlos Rivera.">
            <a:extLst>
              <a:ext uri="{FF2B5EF4-FFF2-40B4-BE49-F238E27FC236}">
                <a16:creationId xmlns:a16="http://schemas.microsoft.com/office/drawing/2014/main" id="{8AB98851-6823-9189-A1D3-840C1A0B17C4}"/>
              </a:ext>
            </a:extLst>
          </p:cNvPr>
          <p:cNvSpPr/>
          <p:nvPr/>
        </p:nvSpPr>
        <p:spPr>
          <a:xfrm>
            <a:off x="7220070" y="992745"/>
            <a:ext cx="4630578" cy="1366298"/>
          </a:xfrm>
          <a:prstGeom prst="rect">
            <a:avLst/>
          </a:prstGeom>
          <a:solidFill>
            <a:srgbClr val="B0D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13" name="TextBox 12" descr="From left to right, Ifeolu David, Austin Lawrence, Duke Cruz, Rowena Woode and Carlos Rivera.">
            <a:extLst>
              <a:ext uri="{FF2B5EF4-FFF2-40B4-BE49-F238E27FC236}">
                <a16:creationId xmlns:a16="http://schemas.microsoft.com/office/drawing/2014/main" id="{1FA0B33A-5AD5-4FD2-8356-214715EFDFF8}"/>
              </a:ext>
            </a:extLst>
          </p:cNvPr>
          <p:cNvSpPr txBox="1"/>
          <p:nvPr/>
        </p:nvSpPr>
        <p:spPr>
          <a:xfrm>
            <a:off x="8223549" y="1622721"/>
            <a:ext cx="3691142" cy="707886"/>
          </a:xfrm>
          <a:prstGeom prst="rect">
            <a:avLst/>
          </a:prstGeom>
          <a:noFill/>
        </p:spPr>
        <p:txBody>
          <a:bodyPr wrap="square" lIns="91440" tIns="45720" rIns="91440" bIns="45720" rtlCol="0" anchor="t">
            <a:spAutoFit/>
          </a:bodyPr>
          <a:lstStyle/>
          <a:p>
            <a:r>
              <a:rPr lang="en-US" sz="2000" b="1">
                <a:latin typeface="Calibri"/>
                <a:cs typeface="Calibri"/>
              </a:rPr>
              <a:t>Gayle Levy</a:t>
            </a:r>
            <a:endParaRPr lang="en-US"/>
          </a:p>
          <a:p>
            <a:r>
              <a:rPr lang="en-US" sz="2000" i="1">
                <a:latin typeface="Calibri"/>
                <a:cs typeface="Calibri"/>
              </a:rPr>
              <a:t>World Languages and Cultures</a:t>
            </a:r>
            <a:endParaRPr lang="en-US"/>
          </a:p>
        </p:txBody>
      </p:sp>
      <p:pic>
        <p:nvPicPr>
          <p:cNvPr id="15" name="Picture 14" descr="From left to right, Ifeolu David, Austin Lawrence, Duke Cruz, Rowena Woode and Carlos Rivera.">
            <a:extLst>
              <a:ext uri="{FF2B5EF4-FFF2-40B4-BE49-F238E27FC236}">
                <a16:creationId xmlns:a16="http://schemas.microsoft.com/office/drawing/2014/main" id="{BB16DC19-533E-4995-8774-A46AB68676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2760" y="910448"/>
            <a:ext cx="1392599" cy="765175"/>
          </a:xfrm>
          <a:prstGeom prst="rect">
            <a:avLst/>
          </a:prstGeom>
        </p:spPr>
      </p:pic>
      <p:sp>
        <p:nvSpPr>
          <p:cNvPr id="33" name="TextBox 32" descr="From left to right, Ifeolu David, Austin Lawrence, Duke Cruz, Rowena Woode and Carlos Rivera.">
            <a:extLst>
              <a:ext uri="{FF2B5EF4-FFF2-40B4-BE49-F238E27FC236}">
                <a16:creationId xmlns:a16="http://schemas.microsoft.com/office/drawing/2014/main" id="{BCDB41A0-9451-5E0D-B6E2-E30223DBC817}"/>
              </a:ext>
            </a:extLst>
          </p:cNvPr>
          <p:cNvSpPr txBox="1"/>
          <p:nvPr/>
        </p:nvSpPr>
        <p:spPr>
          <a:xfrm>
            <a:off x="8223549" y="2395592"/>
            <a:ext cx="3366430" cy="1015663"/>
          </a:xfrm>
          <a:prstGeom prst="rect">
            <a:avLst/>
          </a:prstGeom>
          <a:noFill/>
        </p:spPr>
        <p:txBody>
          <a:bodyPr wrap="square" lIns="91440" tIns="45720" rIns="91440" bIns="45720" rtlCol="0" anchor="t">
            <a:spAutoFit/>
          </a:bodyPr>
          <a:lstStyle/>
          <a:p>
            <a:r>
              <a:rPr lang="en-US" sz="2000">
                <a:latin typeface="Calibri"/>
                <a:cs typeface="Calibri"/>
              </a:rPr>
              <a:t>Governor's Award for Excellence in Teaching 2024 UMKC recipient</a:t>
            </a:r>
            <a:endParaRPr lang="en-US" sz="2000">
              <a:cs typeface="Calibri"/>
            </a:endParaRPr>
          </a:p>
        </p:txBody>
      </p:sp>
      <p:pic>
        <p:nvPicPr>
          <p:cNvPr id="14" name="Picture 2" descr="A person with curly hair wearing glasses&#10;&#10;Description automatically generated">
            <a:extLst>
              <a:ext uri="{FF2B5EF4-FFF2-40B4-BE49-F238E27FC236}">
                <a16:creationId xmlns:a16="http://schemas.microsoft.com/office/drawing/2014/main" id="{DC4F1A4D-8553-DE13-135B-1055BF8137E9}"/>
              </a:ext>
            </a:extLst>
          </p:cNvPr>
          <p:cNvPicPr>
            <a:picLocks noChangeAspect="1" noChangeArrowheads="1"/>
          </p:cNvPicPr>
          <p:nvPr/>
        </p:nvPicPr>
        <p:blipFill rotWithShape="1">
          <a:blip r:embed="rId6"/>
          <a:srcRect t="1595" b="1595"/>
          <a:stretch/>
        </p:blipFill>
        <p:spPr bwMode="auto">
          <a:xfrm>
            <a:off x="6197468" y="992745"/>
            <a:ext cx="1912656" cy="246888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descr="From left to right, Ifeolu David, Austin Lawrence, Duke Cruz, Rowena Woode and Carlos Rivera.">
            <a:extLst>
              <a:ext uri="{FF2B5EF4-FFF2-40B4-BE49-F238E27FC236}">
                <a16:creationId xmlns:a16="http://schemas.microsoft.com/office/drawing/2014/main" id="{67A994E6-ECAE-50A2-3860-5E7743D3234E}"/>
              </a:ext>
            </a:extLst>
          </p:cNvPr>
          <p:cNvSpPr/>
          <p:nvPr/>
        </p:nvSpPr>
        <p:spPr>
          <a:xfrm>
            <a:off x="253244" y="5162913"/>
            <a:ext cx="5769623" cy="153389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000">
              <a:solidFill>
                <a:schemeClr val="tx1"/>
              </a:solidFill>
              <a:latin typeface="Calibri" panose="020F0502020204030204" pitchFamily="34" charset="0"/>
              <a:cs typeface="Calibri" panose="020F0502020204030204" pitchFamily="34" charset="0"/>
            </a:endParaRPr>
          </a:p>
        </p:txBody>
      </p:sp>
      <p:sp>
        <p:nvSpPr>
          <p:cNvPr id="5" name="Rectangle 4" descr="From left to right, Ifeolu David, Austin Lawrence, Duke Cruz, Rowena Woode and Carlos Rivera.">
            <a:extLst>
              <a:ext uri="{FF2B5EF4-FFF2-40B4-BE49-F238E27FC236}">
                <a16:creationId xmlns:a16="http://schemas.microsoft.com/office/drawing/2014/main" id="{70126D00-1846-B100-35A5-B369B7DF22C9}"/>
              </a:ext>
            </a:extLst>
          </p:cNvPr>
          <p:cNvSpPr/>
          <p:nvPr/>
        </p:nvSpPr>
        <p:spPr>
          <a:xfrm>
            <a:off x="1748894" y="3633179"/>
            <a:ext cx="4276291" cy="15316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pic>
        <p:nvPicPr>
          <p:cNvPr id="20" name="Picture 19" descr="From left to right, Ifeolu David, Austin Lawrence, Duke Cruz, Rowena Woode and Carlos Rivera.">
            <a:extLst>
              <a:ext uri="{FF2B5EF4-FFF2-40B4-BE49-F238E27FC236}">
                <a16:creationId xmlns:a16="http://schemas.microsoft.com/office/drawing/2014/main" id="{977F708B-E49F-4BC1-8281-FC663A19B4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9924" y="3607990"/>
            <a:ext cx="857673" cy="945976"/>
          </a:xfrm>
          <a:prstGeom prst="rect">
            <a:avLst/>
          </a:prstGeom>
        </p:spPr>
      </p:pic>
      <p:sp>
        <p:nvSpPr>
          <p:cNvPr id="10" name="TextBox 9" descr="From left to right, Ifeolu David, Austin Lawrence, Duke Cruz, Rowena Woode and Carlos Rivera.">
            <a:extLst>
              <a:ext uri="{FF2B5EF4-FFF2-40B4-BE49-F238E27FC236}">
                <a16:creationId xmlns:a16="http://schemas.microsoft.com/office/drawing/2014/main" id="{465F1B2F-F784-59B4-F965-1519D4008F77}"/>
              </a:ext>
            </a:extLst>
          </p:cNvPr>
          <p:cNvSpPr txBox="1"/>
          <p:nvPr/>
        </p:nvSpPr>
        <p:spPr>
          <a:xfrm>
            <a:off x="2265938" y="4421635"/>
            <a:ext cx="3700487" cy="707886"/>
          </a:xfrm>
          <a:prstGeom prst="rect">
            <a:avLst/>
          </a:prstGeom>
          <a:noFill/>
        </p:spPr>
        <p:txBody>
          <a:bodyPr wrap="square" lIns="91440" tIns="45720" rIns="91440" bIns="45720" rtlCol="0" anchor="t">
            <a:spAutoFit/>
          </a:bodyPr>
          <a:lstStyle/>
          <a:p>
            <a:r>
              <a:rPr lang="en-US" sz="2000" b="1">
                <a:latin typeface="Calibri"/>
                <a:cs typeface="Calibri"/>
              </a:rPr>
              <a:t>Lee Ann Lowery</a:t>
            </a:r>
            <a:endParaRPr lang="en-US" sz="2000">
              <a:solidFill>
                <a:srgbClr val="808080"/>
              </a:solidFill>
              <a:ea typeface="Calibri"/>
              <a:cs typeface="Calibri"/>
            </a:endParaRPr>
          </a:p>
          <a:p>
            <a:r>
              <a:rPr lang="en-US" sz="2000" i="1">
                <a:ea typeface="+mn-lt"/>
                <a:cs typeface="+mn-lt"/>
              </a:rPr>
              <a:t>Occupational Therapy</a:t>
            </a:r>
            <a:endParaRPr lang="en-US"/>
          </a:p>
        </p:txBody>
      </p:sp>
      <p:sp>
        <p:nvSpPr>
          <p:cNvPr id="7" name="TextBox 6">
            <a:extLst>
              <a:ext uri="{FF2B5EF4-FFF2-40B4-BE49-F238E27FC236}">
                <a16:creationId xmlns:a16="http://schemas.microsoft.com/office/drawing/2014/main" id="{7BF63FC5-5FBF-77E0-4247-90828C7417F4}"/>
              </a:ext>
            </a:extLst>
          </p:cNvPr>
          <p:cNvSpPr txBox="1"/>
          <p:nvPr/>
        </p:nvSpPr>
        <p:spPr>
          <a:xfrm>
            <a:off x="2221569" y="5212159"/>
            <a:ext cx="3770700" cy="707886"/>
          </a:xfrm>
          <a:prstGeom prst="rect">
            <a:avLst/>
          </a:prstGeom>
          <a:noFill/>
        </p:spPr>
        <p:txBody>
          <a:bodyPr wrap="square" lIns="91440" tIns="45720" rIns="91440" bIns="45720" anchor="t">
            <a:spAutoFit/>
          </a:bodyPr>
          <a:lstStyle/>
          <a:p>
            <a:r>
              <a:rPr lang="en-US" sz="2000">
                <a:latin typeface="Calibri"/>
                <a:cs typeface="Calibri"/>
              </a:rPr>
              <a:t>Governor's</a:t>
            </a:r>
            <a:r>
              <a:rPr lang="en-US" sz="2000">
                <a:ea typeface="+mn-lt"/>
                <a:cs typeface="+mn-lt"/>
              </a:rPr>
              <a:t> Award for Excellence in Teaching 2024 Mizzou recipient</a:t>
            </a:r>
          </a:p>
        </p:txBody>
      </p:sp>
      <p:pic>
        <p:nvPicPr>
          <p:cNvPr id="1026" name="Picture 2">
            <a:extLst>
              <a:ext uri="{FF2B5EF4-FFF2-40B4-BE49-F238E27FC236}">
                <a16:creationId xmlns:a16="http://schemas.microsoft.com/office/drawing/2014/main" id="{BB38D810-DB4D-ECEA-9A64-4B93510AFD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485" b="485"/>
          <a:stretch/>
        </p:blipFill>
        <p:spPr bwMode="auto">
          <a:xfrm>
            <a:off x="216291" y="3629660"/>
            <a:ext cx="1922345" cy="30635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descr="From left to right, Ifeolu David, Austin Lawrence, Duke Cruz, Rowena Woode and Carlos Rivera.">
            <a:extLst>
              <a:ext uri="{FF2B5EF4-FFF2-40B4-BE49-F238E27FC236}">
                <a16:creationId xmlns:a16="http://schemas.microsoft.com/office/drawing/2014/main" id="{E1CAC8C7-F4D8-022A-93F6-82085425BD2D}"/>
              </a:ext>
            </a:extLst>
          </p:cNvPr>
          <p:cNvSpPr/>
          <p:nvPr/>
        </p:nvSpPr>
        <p:spPr>
          <a:xfrm>
            <a:off x="6310363" y="5065705"/>
            <a:ext cx="5531718" cy="1640860"/>
          </a:xfrm>
          <a:prstGeom prst="rect">
            <a:avLst/>
          </a:prstGeom>
          <a:solidFill>
            <a:srgbClr val="B3D7C2">
              <a:alpha val="358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9" name="Rectangle 8" descr="From left to right, Ifeolu David, Austin Lawrence, Duke Cruz, Rowena Woode and Carlos Rivera.">
            <a:extLst>
              <a:ext uri="{FF2B5EF4-FFF2-40B4-BE49-F238E27FC236}">
                <a16:creationId xmlns:a16="http://schemas.microsoft.com/office/drawing/2014/main" id="{047E6CC5-AF8D-0156-5F76-7BE03A9933AF}"/>
              </a:ext>
            </a:extLst>
          </p:cNvPr>
          <p:cNvSpPr/>
          <p:nvPr/>
        </p:nvSpPr>
        <p:spPr>
          <a:xfrm>
            <a:off x="7538354" y="3629660"/>
            <a:ext cx="4305676" cy="1533254"/>
          </a:xfrm>
          <a:prstGeom prst="rect">
            <a:avLst/>
          </a:prstGeom>
          <a:solidFill>
            <a:srgbClr val="B3D7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a:latin typeface="Calibri" panose="020F0502020204030204" pitchFamily="34" charset="0"/>
              <a:cs typeface="Calibri" panose="020F0502020204030204" pitchFamily="34" charset="0"/>
            </a:endParaRPr>
          </a:p>
        </p:txBody>
      </p:sp>
      <p:sp>
        <p:nvSpPr>
          <p:cNvPr id="26" name="TextBox 25" descr="From left to right, Ifeolu David, Austin Lawrence, Duke Cruz, Rowena Woode and Carlos Rivera.">
            <a:extLst>
              <a:ext uri="{FF2B5EF4-FFF2-40B4-BE49-F238E27FC236}">
                <a16:creationId xmlns:a16="http://schemas.microsoft.com/office/drawing/2014/main" id="{E4142195-84FF-7649-B773-C8851AF67B7C}"/>
              </a:ext>
            </a:extLst>
          </p:cNvPr>
          <p:cNvSpPr txBox="1"/>
          <p:nvPr/>
        </p:nvSpPr>
        <p:spPr>
          <a:xfrm>
            <a:off x="8223549" y="5212159"/>
            <a:ext cx="3632573" cy="707886"/>
          </a:xfrm>
          <a:prstGeom prst="rect">
            <a:avLst/>
          </a:prstGeom>
          <a:noFill/>
        </p:spPr>
        <p:txBody>
          <a:bodyPr wrap="square" lIns="91440" tIns="45720" rIns="91440" bIns="45720" rtlCol="0" anchor="t">
            <a:spAutoFit/>
          </a:bodyPr>
          <a:lstStyle/>
          <a:p>
            <a:r>
              <a:rPr lang="en-US" sz="2000">
                <a:latin typeface="Calibri"/>
                <a:cs typeface="Calibri"/>
              </a:rPr>
              <a:t>Governor's Award for Excellence in Teaching 2024 S&amp;T recipient</a:t>
            </a:r>
            <a:endParaRPr lang="en-US" sz="2000">
              <a:solidFill>
                <a:srgbClr val="000000"/>
              </a:solidFill>
              <a:latin typeface="Calibri"/>
              <a:cs typeface="Calibri"/>
            </a:endParaRPr>
          </a:p>
        </p:txBody>
      </p:sp>
      <p:pic>
        <p:nvPicPr>
          <p:cNvPr id="22" name="Picture 21" descr="From left to right, Ifeolu David, Austin Lawrence, Duke Cruz, Rowena Woode and Carlos Rivera.">
            <a:extLst>
              <a:ext uri="{FF2B5EF4-FFF2-40B4-BE49-F238E27FC236}">
                <a16:creationId xmlns:a16="http://schemas.microsoft.com/office/drawing/2014/main" id="{A0473285-1A34-34A0-5693-F329702C86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2037" y="3812226"/>
            <a:ext cx="665281" cy="537504"/>
          </a:xfrm>
          <a:prstGeom prst="rect">
            <a:avLst/>
          </a:prstGeom>
        </p:spPr>
      </p:pic>
      <p:sp>
        <p:nvSpPr>
          <p:cNvPr id="30" name="TextBox 29" descr="From left to right, Ifeolu David, Austin Lawrence, Duke Cruz, Rowena Woode and Carlos Rivera.">
            <a:extLst>
              <a:ext uri="{FF2B5EF4-FFF2-40B4-BE49-F238E27FC236}">
                <a16:creationId xmlns:a16="http://schemas.microsoft.com/office/drawing/2014/main" id="{D5729B1B-ACB5-8473-8CE4-2D639D225B0E}"/>
              </a:ext>
            </a:extLst>
          </p:cNvPr>
          <p:cNvSpPr txBox="1"/>
          <p:nvPr/>
        </p:nvSpPr>
        <p:spPr>
          <a:xfrm>
            <a:off x="8223549" y="4421635"/>
            <a:ext cx="3718700" cy="707886"/>
          </a:xfrm>
          <a:prstGeom prst="rect">
            <a:avLst/>
          </a:prstGeom>
          <a:noFill/>
        </p:spPr>
        <p:txBody>
          <a:bodyPr wrap="square" lIns="91440" tIns="45720" rIns="91440" bIns="45720" rtlCol="0" anchor="t">
            <a:spAutoFit/>
          </a:bodyPr>
          <a:lstStyle/>
          <a:p>
            <a:r>
              <a:rPr lang="en-US" sz="2000" b="1">
                <a:latin typeface="Calibri"/>
                <a:cs typeface="Calibri"/>
              </a:rPr>
              <a:t>Joshua Schlegel</a:t>
            </a:r>
            <a:endParaRPr lang="en-US" sz="2000">
              <a:solidFill>
                <a:srgbClr val="808080"/>
              </a:solidFill>
              <a:latin typeface="Calibri"/>
              <a:cs typeface="Calibri"/>
            </a:endParaRPr>
          </a:p>
          <a:p>
            <a:r>
              <a:rPr lang="en-US" sz="2000" i="1">
                <a:latin typeface="Calibri"/>
                <a:cs typeface="Calibri"/>
              </a:rPr>
              <a:t>Nuclear Engineering</a:t>
            </a:r>
            <a:endParaRPr lang="en-US"/>
          </a:p>
        </p:txBody>
      </p:sp>
      <p:pic>
        <p:nvPicPr>
          <p:cNvPr id="34" name="Picture 2">
            <a:extLst>
              <a:ext uri="{FF2B5EF4-FFF2-40B4-BE49-F238E27FC236}">
                <a16:creationId xmlns:a16="http://schemas.microsoft.com/office/drawing/2014/main" id="{D6C2EFED-B521-4050-36B6-5DB29167ED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1451" b="1451"/>
          <a:stretch/>
        </p:blipFill>
        <p:spPr bwMode="auto">
          <a:xfrm>
            <a:off x="6190984" y="3629660"/>
            <a:ext cx="1940406" cy="3063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803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From left to right, Ifeolu David, Austin Lawrence, Duke Cruz, Rowena Woode and Carlos Rivera.">
            <a:extLst>
              <a:ext uri="{FF2B5EF4-FFF2-40B4-BE49-F238E27FC236}">
                <a16:creationId xmlns:a16="http://schemas.microsoft.com/office/drawing/2014/main" id="{FF3480FD-10FC-4A75-BBDE-AF1A2AADAEE8}"/>
              </a:ext>
            </a:extLst>
          </p:cNvPr>
          <p:cNvSpPr txBox="1"/>
          <p:nvPr/>
        </p:nvSpPr>
        <p:spPr>
          <a:xfrm>
            <a:off x="2204" y="152671"/>
            <a:ext cx="12188380" cy="707886"/>
          </a:xfrm>
          <a:prstGeom prst="rect">
            <a:avLst/>
          </a:prstGeom>
          <a:noFill/>
        </p:spPr>
        <p:txBody>
          <a:bodyPr wrap="square" lIns="91440" tIns="45720" rIns="91440" bIns="45720" anchor="t">
            <a:spAutoFit/>
          </a:bodyPr>
          <a:lstStyle/>
          <a:p>
            <a:pPr algn="ctr"/>
            <a:r>
              <a:rPr lang="en-US" sz="4000">
                <a:latin typeface="Arial Black"/>
              </a:rPr>
              <a:t>Faculty Success Highlights </a:t>
            </a:r>
          </a:p>
        </p:txBody>
      </p:sp>
      <p:sp>
        <p:nvSpPr>
          <p:cNvPr id="18" name="Slide Number Placeholder 3">
            <a:extLst>
              <a:ext uri="{FF2B5EF4-FFF2-40B4-BE49-F238E27FC236}">
                <a16:creationId xmlns:a16="http://schemas.microsoft.com/office/drawing/2014/main" id="{66815E58-45CC-A20F-4404-24BEDA713FDC}"/>
              </a:ext>
            </a:extLst>
          </p:cNvPr>
          <p:cNvSpPr>
            <a:spLocks noGrp="1"/>
          </p:cNvSpPr>
          <p:nvPr>
            <p:ph type="sldNum" sz="quarter" idx="12"/>
          </p:nvPr>
        </p:nvSpPr>
        <p:spPr>
          <a:xfrm>
            <a:off x="9448800" y="6489700"/>
            <a:ext cx="2743200" cy="365125"/>
          </a:xfrm>
        </p:spPr>
        <p:txBody>
          <a:bodyPr/>
          <a:lstStyle/>
          <a:p>
            <a:fld id="{C6C19187-0210-4CC7-AE51-7FFB2AB55339}" type="slidenum">
              <a:rPr lang="en-US" smtClean="0"/>
              <a:t>7</a:t>
            </a:fld>
            <a:endParaRPr lang="en-US"/>
          </a:p>
        </p:txBody>
      </p:sp>
      <p:sp>
        <p:nvSpPr>
          <p:cNvPr id="19" name="Rectangle 18" descr="From left to right, Ifeolu David, Austin Lawrence, Duke Cruz, Rowena Woode and Carlos Rivera.">
            <a:extLst>
              <a:ext uri="{FF2B5EF4-FFF2-40B4-BE49-F238E27FC236}">
                <a16:creationId xmlns:a16="http://schemas.microsoft.com/office/drawing/2014/main" id="{79B6A304-3803-A8B0-62C2-3EFE7A1C5A04}"/>
              </a:ext>
            </a:extLst>
          </p:cNvPr>
          <p:cNvSpPr/>
          <p:nvPr/>
        </p:nvSpPr>
        <p:spPr>
          <a:xfrm>
            <a:off x="404304" y="2333562"/>
            <a:ext cx="5626537" cy="1128587"/>
          </a:xfrm>
          <a:prstGeom prst="rect">
            <a:avLst/>
          </a:prstGeom>
          <a:solidFill>
            <a:srgbClr val="981E3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23" name="Rectangle 22" descr="From left to right, Ifeolu David, Austin Lawrence, Duke Cruz, Rowena Woode and Carlos Rivera.">
            <a:extLst>
              <a:ext uri="{FF2B5EF4-FFF2-40B4-BE49-F238E27FC236}">
                <a16:creationId xmlns:a16="http://schemas.microsoft.com/office/drawing/2014/main" id="{2477AEBC-3221-CFDE-AA8D-F9CF995F5B04}"/>
              </a:ext>
            </a:extLst>
          </p:cNvPr>
          <p:cNvSpPr/>
          <p:nvPr/>
        </p:nvSpPr>
        <p:spPr>
          <a:xfrm>
            <a:off x="1172615" y="992745"/>
            <a:ext cx="4858227" cy="1347633"/>
          </a:xfrm>
          <a:prstGeom prst="rect">
            <a:avLst/>
          </a:prstGeom>
          <a:solidFill>
            <a:srgbClr val="DDB4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25" name="TextBox 2">
            <a:extLst>
              <a:ext uri="{FF2B5EF4-FFF2-40B4-BE49-F238E27FC236}">
                <a16:creationId xmlns:a16="http://schemas.microsoft.com/office/drawing/2014/main" id="{48C7967E-89DB-148B-48D1-57AF96DD1601}"/>
              </a:ext>
            </a:extLst>
          </p:cNvPr>
          <p:cNvSpPr txBox="1"/>
          <p:nvPr/>
        </p:nvSpPr>
        <p:spPr>
          <a:xfrm>
            <a:off x="2279077" y="2395592"/>
            <a:ext cx="3696500" cy="96949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900">
                <a:latin typeface="Calibri"/>
                <a:cs typeface="Calibri"/>
              </a:rPr>
              <a:t>Recipient of the 2024 Terry Galliard Medal from the International Symposium on Plant Lipids</a:t>
            </a:r>
            <a:endParaRPr lang="en-US" sz="1900">
              <a:cs typeface="Calibri"/>
            </a:endParaRPr>
          </a:p>
        </p:txBody>
      </p:sp>
      <p:sp>
        <p:nvSpPr>
          <p:cNvPr id="29" name="TextBox 3">
            <a:extLst>
              <a:ext uri="{FF2B5EF4-FFF2-40B4-BE49-F238E27FC236}">
                <a16:creationId xmlns:a16="http://schemas.microsoft.com/office/drawing/2014/main" id="{D370A653-54BC-DD88-CCCA-E59D67A56F96}"/>
              </a:ext>
            </a:extLst>
          </p:cNvPr>
          <p:cNvSpPr txBox="1"/>
          <p:nvPr/>
        </p:nvSpPr>
        <p:spPr>
          <a:xfrm>
            <a:off x="2265938" y="1622721"/>
            <a:ext cx="3726331"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latin typeface="Calibri"/>
                <a:cs typeface="Calibri"/>
              </a:rPr>
              <a:t>Dr. </a:t>
            </a:r>
            <a:r>
              <a:rPr lang="en-US" sz="2000" b="1" err="1">
                <a:latin typeface="Calibri"/>
                <a:cs typeface="Calibri"/>
              </a:rPr>
              <a:t>Xuemin</a:t>
            </a:r>
            <a:r>
              <a:rPr lang="en-US" sz="2000" b="1">
                <a:latin typeface="Calibri"/>
                <a:cs typeface="Calibri"/>
              </a:rPr>
              <a:t> Wang</a:t>
            </a:r>
            <a:endParaRPr lang="en-US" sz="2000" b="1">
              <a:latin typeface="Calibri" panose="020F0502020204030204" pitchFamily="34" charset="0"/>
              <a:ea typeface="Calibri"/>
              <a:cs typeface="Calibri" panose="020F0502020204030204" pitchFamily="34" charset="0"/>
            </a:endParaRPr>
          </a:p>
          <a:p>
            <a:r>
              <a:rPr lang="en-US" sz="2000" i="1">
                <a:latin typeface="Calibri"/>
                <a:cs typeface="Calibri"/>
              </a:rPr>
              <a:t>Biology</a:t>
            </a:r>
            <a:endParaRPr lang="en-US" sz="2000"/>
          </a:p>
        </p:txBody>
      </p:sp>
      <p:pic>
        <p:nvPicPr>
          <p:cNvPr id="31" name="Picture 4" descr="A red and black logo&#10;&#10;Description automatically generated">
            <a:extLst>
              <a:ext uri="{FF2B5EF4-FFF2-40B4-BE49-F238E27FC236}">
                <a16:creationId xmlns:a16="http://schemas.microsoft.com/office/drawing/2014/main" id="{62592302-65BB-17E8-3B5D-C415E3ED3A36}"/>
              </a:ext>
            </a:extLst>
          </p:cNvPr>
          <p:cNvPicPr>
            <a:picLocks noChangeAspect="1" noChangeArrowheads="1"/>
          </p:cNvPicPr>
          <p:nvPr/>
        </p:nvPicPr>
        <p:blipFill>
          <a:blip r:embed="rId3"/>
          <a:srcRect/>
          <a:stretch>
            <a:fillRect/>
          </a:stretch>
        </p:blipFill>
        <p:spPr bwMode="auto">
          <a:xfrm>
            <a:off x="2314464" y="1101883"/>
            <a:ext cx="927026" cy="52303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person wearing glasses and a blue shirt&#10;&#10;Description automatically generated">
            <a:extLst>
              <a:ext uri="{FF2B5EF4-FFF2-40B4-BE49-F238E27FC236}">
                <a16:creationId xmlns:a16="http://schemas.microsoft.com/office/drawing/2014/main" id="{5D15EAB8-DE44-2151-16BD-BFD8D0DB2E2F}"/>
              </a:ext>
            </a:extLst>
          </p:cNvPr>
          <p:cNvPicPr>
            <a:picLocks noChangeAspect="1"/>
          </p:cNvPicPr>
          <p:nvPr/>
        </p:nvPicPr>
        <p:blipFill rotWithShape="1">
          <a:blip r:embed="rId4"/>
          <a:srcRect l="38361" t="540" r="17377" b="-1125"/>
          <a:stretch/>
        </p:blipFill>
        <p:spPr>
          <a:xfrm>
            <a:off x="214999" y="992745"/>
            <a:ext cx="1944201" cy="2485170"/>
          </a:xfrm>
          <a:prstGeom prst="rect">
            <a:avLst/>
          </a:prstGeom>
        </p:spPr>
      </p:pic>
      <p:sp>
        <p:nvSpPr>
          <p:cNvPr id="36" name="Rectangle 35" descr="From left to right, Ifeolu David, Austin Lawrence, Duke Cruz, Rowena Woode and Carlos Rivera.">
            <a:extLst>
              <a:ext uri="{FF2B5EF4-FFF2-40B4-BE49-F238E27FC236}">
                <a16:creationId xmlns:a16="http://schemas.microsoft.com/office/drawing/2014/main" id="{4B46EB71-10A6-1C30-80B9-1551A9ABE708}"/>
              </a:ext>
            </a:extLst>
          </p:cNvPr>
          <p:cNvSpPr/>
          <p:nvPr/>
        </p:nvSpPr>
        <p:spPr>
          <a:xfrm>
            <a:off x="7552342" y="1980380"/>
            <a:ext cx="4276600" cy="1514930"/>
          </a:xfrm>
          <a:prstGeom prst="rect">
            <a:avLst/>
          </a:prstGeom>
          <a:solidFill>
            <a:srgbClr val="0066CC">
              <a:alpha val="1210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37" name="Rectangle 36" descr="From left to right, Ifeolu David, Austin Lawrence, Duke Cruz, Rowena Woode and Carlos Rivera.">
            <a:extLst>
              <a:ext uri="{FF2B5EF4-FFF2-40B4-BE49-F238E27FC236}">
                <a16:creationId xmlns:a16="http://schemas.microsoft.com/office/drawing/2014/main" id="{AA73ECFC-F42F-3C50-0172-D0A5B185419A}"/>
              </a:ext>
            </a:extLst>
          </p:cNvPr>
          <p:cNvSpPr/>
          <p:nvPr/>
        </p:nvSpPr>
        <p:spPr>
          <a:xfrm>
            <a:off x="6220146" y="995184"/>
            <a:ext cx="5604022" cy="1366298"/>
          </a:xfrm>
          <a:prstGeom prst="rect">
            <a:avLst/>
          </a:prstGeom>
          <a:solidFill>
            <a:srgbClr val="B0D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39" name="TextBox 38" descr="From left to right, Ifeolu David, Austin Lawrence, Duke Cruz, Rowena Woode and Carlos Rivera.">
            <a:extLst>
              <a:ext uri="{FF2B5EF4-FFF2-40B4-BE49-F238E27FC236}">
                <a16:creationId xmlns:a16="http://schemas.microsoft.com/office/drawing/2014/main" id="{5C29500B-BAA4-D873-43A3-C9A83463FEA6}"/>
              </a:ext>
            </a:extLst>
          </p:cNvPr>
          <p:cNvSpPr txBox="1"/>
          <p:nvPr/>
        </p:nvSpPr>
        <p:spPr>
          <a:xfrm>
            <a:off x="9699079" y="1536457"/>
            <a:ext cx="2167142" cy="861774"/>
          </a:xfrm>
          <a:prstGeom prst="rect">
            <a:avLst/>
          </a:prstGeom>
          <a:noFill/>
        </p:spPr>
        <p:txBody>
          <a:bodyPr wrap="square" lIns="91440" tIns="45720" rIns="91440" bIns="45720" rtlCol="0" anchor="t">
            <a:spAutoFit/>
          </a:bodyPr>
          <a:lstStyle/>
          <a:p>
            <a:r>
              <a:rPr lang="en-US" sz="1250" b="1">
                <a:solidFill>
                  <a:srgbClr val="000000"/>
                </a:solidFill>
                <a:latin typeface="Calibri"/>
                <a:cs typeface="Calibri"/>
              </a:rPr>
              <a:t>Dr</a:t>
            </a:r>
            <a:r>
              <a:rPr lang="en-US" sz="1250" b="1">
                <a:solidFill>
                  <a:srgbClr val="000000"/>
                </a:solidFill>
                <a:latin typeface="Calibri"/>
                <a:ea typeface="Calibri"/>
                <a:cs typeface="Calibri"/>
              </a:rPr>
              <a:t>. Jeff Rydberg-Cox</a:t>
            </a:r>
            <a:endParaRPr lang="en-US" sz="1250">
              <a:solidFill>
                <a:srgbClr val="808080"/>
              </a:solidFill>
              <a:latin typeface="Calibri"/>
              <a:ea typeface="Calibri"/>
              <a:cs typeface="Calibri"/>
            </a:endParaRPr>
          </a:p>
          <a:p>
            <a:r>
              <a:rPr lang="en-US" sz="1250" b="1">
                <a:latin typeface="Calibri"/>
                <a:cs typeface="Calibri"/>
              </a:rPr>
              <a:t>Dr. Diane </a:t>
            </a:r>
            <a:r>
              <a:rPr lang="en-US" sz="1250" b="1" err="1">
                <a:latin typeface="Calibri"/>
                <a:cs typeface="Calibri"/>
              </a:rPr>
              <a:t>Mutti</a:t>
            </a:r>
            <a:r>
              <a:rPr lang="en-US" sz="1250" b="1">
                <a:latin typeface="Calibri"/>
                <a:cs typeface="Calibri"/>
              </a:rPr>
              <a:t>-Burke</a:t>
            </a:r>
            <a:endParaRPr lang="en-US" sz="1250" i="1">
              <a:latin typeface="Calibri"/>
              <a:cs typeface="Calibri"/>
            </a:endParaRPr>
          </a:p>
          <a:p>
            <a:r>
              <a:rPr lang="en-US" sz="1250" i="1">
                <a:latin typeface="Calibri"/>
                <a:cs typeface="Calibri"/>
              </a:rPr>
              <a:t>Co-directors, Center for Digital and Public Humanities</a:t>
            </a:r>
            <a:endParaRPr lang="en-US" sz="1250">
              <a:ea typeface="Calibri"/>
              <a:cs typeface="Calibri"/>
            </a:endParaRPr>
          </a:p>
        </p:txBody>
      </p:sp>
      <p:pic>
        <p:nvPicPr>
          <p:cNvPr id="40" name="Picture 39" descr="A blue and yellow logo&#10;&#10;Description automatically generated">
            <a:extLst>
              <a:ext uri="{FF2B5EF4-FFF2-40B4-BE49-F238E27FC236}">
                <a16:creationId xmlns:a16="http://schemas.microsoft.com/office/drawing/2014/main" id="{D0864DC5-DEBC-11F2-8694-606DD3DE11E1}"/>
              </a:ext>
            </a:extLst>
          </p:cNvPr>
          <p:cNvPicPr>
            <a:picLocks noChangeAspect="1"/>
          </p:cNvPicPr>
          <p:nvPr/>
        </p:nvPicPr>
        <p:blipFill>
          <a:blip r:embed="rId5"/>
          <a:stretch>
            <a:fillRect/>
          </a:stretch>
        </p:blipFill>
        <p:spPr>
          <a:xfrm>
            <a:off x="9674767" y="838562"/>
            <a:ext cx="1389438" cy="765175"/>
          </a:xfrm>
          <a:prstGeom prst="rect">
            <a:avLst/>
          </a:prstGeom>
        </p:spPr>
      </p:pic>
      <p:sp>
        <p:nvSpPr>
          <p:cNvPr id="41" name="TextBox 40" descr="From left to right, Ifeolu David, Austin Lawrence, Duke Cruz, Rowena Woode and Carlos Rivera.">
            <a:extLst>
              <a:ext uri="{FF2B5EF4-FFF2-40B4-BE49-F238E27FC236}">
                <a16:creationId xmlns:a16="http://schemas.microsoft.com/office/drawing/2014/main" id="{B0CB84BD-A8D2-8ECA-F594-90B6E2ADA56E}"/>
              </a:ext>
            </a:extLst>
          </p:cNvPr>
          <p:cNvSpPr txBox="1"/>
          <p:nvPr/>
        </p:nvSpPr>
        <p:spPr>
          <a:xfrm>
            <a:off x="9699080" y="2395592"/>
            <a:ext cx="2160503" cy="1077218"/>
          </a:xfrm>
          <a:prstGeom prst="rect">
            <a:avLst/>
          </a:prstGeom>
          <a:noFill/>
        </p:spPr>
        <p:txBody>
          <a:bodyPr wrap="square" lIns="91440" tIns="45720" rIns="91440" bIns="45720" rtlCol="0" anchor="t">
            <a:spAutoFit/>
          </a:bodyPr>
          <a:lstStyle/>
          <a:p>
            <a:r>
              <a:rPr lang="en-US" sz="1600">
                <a:latin typeface="Calibri"/>
                <a:cs typeface="Calibri"/>
              </a:rPr>
              <a:t>Awarded Andrew W. Mellon Foundation Grant to support the humanities</a:t>
            </a:r>
            <a:endParaRPr lang="en-US" sz="1600">
              <a:cs typeface="Calibri"/>
            </a:endParaRPr>
          </a:p>
        </p:txBody>
      </p:sp>
      <p:sp>
        <p:nvSpPr>
          <p:cNvPr id="44" name="Rectangle 43" descr="From left to right, Ifeolu David, Austin Lawrence, Duke Cruz, Rowena Woode and Carlos Rivera.">
            <a:extLst>
              <a:ext uri="{FF2B5EF4-FFF2-40B4-BE49-F238E27FC236}">
                <a16:creationId xmlns:a16="http://schemas.microsoft.com/office/drawing/2014/main" id="{2163710E-F567-9920-07E8-7ECBE2BA061A}"/>
              </a:ext>
            </a:extLst>
          </p:cNvPr>
          <p:cNvSpPr/>
          <p:nvPr/>
        </p:nvSpPr>
        <p:spPr>
          <a:xfrm>
            <a:off x="253244" y="5162913"/>
            <a:ext cx="5769623" cy="147864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000">
              <a:solidFill>
                <a:schemeClr val="tx1"/>
              </a:solidFill>
              <a:latin typeface="Calibri" panose="020F0502020204030204" pitchFamily="34" charset="0"/>
              <a:cs typeface="Calibri" panose="020F0502020204030204" pitchFamily="34" charset="0"/>
            </a:endParaRPr>
          </a:p>
        </p:txBody>
      </p:sp>
      <p:sp>
        <p:nvSpPr>
          <p:cNvPr id="45" name="Rectangle 44" descr="From left to right, Ifeolu David, Austin Lawrence, Duke Cruz, Rowena Woode and Carlos Rivera.">
            <a:extLst>
              <a:ext uri="{FF2B5EF4-FFF2-40B4-BE49-F238E27FC236}">
                <a16:creationId xmlns:a16="http://schemas.microsoft.com/office/drawing/2014/main" id="{1BFF46FE-1B83-FB94-3B4A-EF24DDE1C1C5}"/>
              </a:ext>
            </a:extLst>
          </p:cNvPr>
          <p:cNvSpPr/>
          <p:nvPr/>
        </p:nvSpPr>
        <p:spPr>
          <a:xfrm>
            <a:off x="1748894" y="3633179"/>
            <a:ext cx="4276291" cy="15316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pic>
        <p:nvPicPr>
          <p:cNvPr id="46" name="Picture 45" descr="From left to right, Ifeolu David, Austin Lawrence, Duke Cruz, Rowena Woode and Carlos Rivera.">
            <a:extLst>
              <a:ext uri="{FF2B5EF4-FFF2-40B4-BE49-F238E27FC236}">
                <a16:creationId xmlns:a16="http://schemas.microsoft.com/office/drawing/2014/main" id="{7D5443D0-0B71-6232-C885-5E56C45F34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9924" y="3607990"/>
            <a:ext cx="857673" cy="945976"/>
          </a:xfrm>
          <a:prstGeom prst="rect">
            <a:avLst/>
          </a:prstGeom>
        </p:spPr>
      </p:pic>
      <p:sp>
        <p:nvSpPr>
          <p:cNvPr id="47" name="TextBox 46" descr="From left to right, Ifeolu David, Austin Lawrence, Duke Cruz, Rowena Woode and Carlos Rivera.">
            <a:extLst>
              <a:ext uri="{FF2B5EF4-FFF2-40B4-BE49-F238E27FC236}">
                <a16:creationId xmlns:a16="http://schemas.microsoft.com/office/drawing/2014/main" id="{6720A4F6-5719-207D-657A-D4BF4FA91235}"/>
              </a:ext>
            </a:extLst>
          </p:cNvPr>
          <p:cNvSpPr txBox="1"/>
          <p:nvPr/>
        </p:nvSpPr>
        <p:spPr>
          <a:xfrm>
            <a:off x="2265938" y="4421635"/>
            <a:ext cx="3700487" cy="707886"/>
          </a:xfrm>
          <a:prstGeom prst="rect">
            <a:avLst/>
          </a:prstGeom>
          <a:noFill/>
        </p:spPr>
        <p:txBody>
          <a:bodyPr wrap="square" lIns="91440" tIns="45720" rIns="91440" bIns="45720" rtlCol="0" anchor="t">
            <a:spAutoFit/>
          </a:bodyPr>
          <a:lstStyle/>
          <a:p>
            <a:r>
              <a:rPr lang="en-US" sz="2000" b="1">
                <a:latin typeface="Calibri"/>
                <a:cs typeface="Calibri"/>
              </a:rPr>
              <a:t>Dr. Dennis Trout</a:t>
            </a:r>
            <a:endParaRPr lang="en-US" sz="2000">
              <a:solidFill>
                <a:srgbClr val="808080"/>
              </a:solidFill>
              <a:ea typeface="Calibri"/>
              <a:cs typeface="Calibri"/>
            </a:endParaRPr>
          </a:p>
          <a:p>
            <a:r>
              <a:rPr lang="en-US" sz="2000" i="1">
                <a:ea typeface="+mn-lt"/>
                <a:cs typeface="+mn-lt"/>
              </a:rPr>
              <a:t>History</a:t>
            </a:r>
            <a:endParaRPr lang="en-US"/>
          </a:p>
        </p:txBody>
      </p:sp>
      <p:sp>
        <p:nvSpPr>
          <p:cNvPr id="48" name="TextBox 47">
            <a:extLst>
              <a:ext uri="{FF2B5EF4-FFF2-40B4-BE49-F238E27FC236}">
                <a16:creationId xmlns:a16="http://schemas.microsoft.com/office/drawing/2014/main" id="{2B419FF8-30EE-F364-3B82-B4B33BB1DEA3}"/>
              </a:ext>
            </a:extLst>
          </p:cNvPr>
          <p:cNvSpPr txBox="1"/>
          <p:nvPr/>
        </p:nvSpPr>
        <p:spPr>
          <a:xfrm>
            <a:off x="2221569" y="5212159"/>
            <a:ext cx="3770700" cy="1015663"/>
          </a:xfrm>
          <a:prstGeom prst="rect">
            <a:avLst/>
          </a:prstGeom>
          <a:noFill/>
        </p:spPr>
        <p:txBody>
          <a:bodyPr wrap="square" lIns="91440" tIns="45720" rIns="91440" bIns="45720" anchor="t">
            <a:spAutoFit/>
          </a:bodyPr>
          <a:lstStyle/>
          <a:p>
            <a:r>
              <a:rPr lang="en-US" sz="2000">
                <a:latin typeface="Calibri"/>
                <a:cs typeface="Calibri"/>
              </a:rPr>
              <a:t>Awarded</a:t>
            </a:r>
            <a:r>
              <a:rPr lang="en-US" sz="2000">
                <a:latin typeface="Calibri"/>
                <a:ea typeface="+mn-lt"/>
                <a:cs typeface="+mn-lt"/>
              </a:rPr>
              <a:t> a Rome Prize Fellowship from the American Academy in Rome.</a:t>
            </a:r>
            <a:endParaRPr lang="en-US" sz="2000">
              <a:cs typeface="Calibri"/>
            </a:endParaRPr>
          </a:p>
        </p:txBody>
      </p:sp>
      <p:pic>
        <p:nvPicPr>
          <p:cNvPr id="49" name="Picture 2">
            <a:extLst>
              <a:ext uri="{FF2B5EF4-FFF2-40B4-BE49-F238E27FC236}">
                <a16:creationId xmlns:a16="http://schemas.microsoft.com/office/drawing/2014/main" id="{560F9945-C39F-8082-BEC5-1CEA483CA14F}"/>
              </a:ext>
            </a:extLst>
          </p:cNvPr>
          <p:cNvPicPr>
            <a:picLocks noChangeAspect="1" noChangeArrowheads="1"/>
          </p:cNvPicPr>
          <p:nvPr/>
        </p:nvPicPr>
        <p:blipFill rotWithShape="1">
          <a:blip r:embed="rId7"/>
          <a:srcRect l="8119" r="8119"/>
          <a:stretch/>
        </p:blipFill>
        <p:spPr bwMode="auto">
          <a:xfrm>
            <a:off x="216291" y="3633178"/>
            <a:ext cx="1889895" cy="3008376"/>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descr="From left to right, Ifeolu David, Austin Lawrence, Duke Cruz, Rowena Woode and Carlos Rivera.">
            <a:extLst>
              <a:ext uri="{FF2B5EF4-FFF2-40B4-BE49-F238E27FC236}">
                <a16:creationId xmlns:a16="http://schemas.microsoft.com/office/drawing/2014/main" id="{230C986E-E7DE-34EF-2B14-901E88A95D45}"/>
              </a:ext>
            </a:extLst>
          </p:cNvPr>
          <p:cNvSpPr/>
          <p:nvPr/>
        </p:nvSpPr>
        <p:spPr>
          <a:xfrm>
            <a:off x="6310363" y="5065705"/>
            <a:ext cx="5531718" cy="1606771"/>
          </a:xfrm>
          <a:prstGeom prst="rect">
            <a:avLst/>
          </a:prstGeom>
          <a:solidFill>
            <a:srgbClr val="B3D7C2">
              <a:alpha val="358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Calibri" panose="020F0502020204030204" pitchFamily="34" charset="0"/>
              <a:cs typeface="Calibri" panose="020F0502020204030204" pitchFamily="34" charset="0"/>
            </a:endParaRPr>
          </a:p>
        </p:txBody>
      </p:sp>
      <p:sp>
        <p:nvSpPr>
          <p:cNvPr id="52" name="Rectangle 51" descr="From left to right, Ifeolu David, Austin Lawrence, Duke Cruz, Rowena Woode and Carlos Rivera.">
            <a:extLst>
              <a:ext uri="{FF2B5EF4-FFF2-40B4-BE49-F238E27FC236}">
                <a16:creationId xmlns:a16="http://schemas.microsoft.com/office/drawing/2014/main" id="{183CD306-D496-8157-4312-326B04B9CF0E}"/>
              </a:ext>
            </a:extLst>
          </p:cNvPr>
          <p:cNvSpPr/>
          <p:nvPr/>
        </p:nvSpPr>
        <p:spPr>
          <a:xfrm>
            <a:off x="7538354" y="3662071"/>
            <a:ext cx="4305676" cy="1521288"/>
          </a:xfrm>
          <a:prstGeom prst="rect">
            <a:avLst/>
          </a:prstGeom>
          <a:solidFill>
            <a:srgbClr val="B3D7C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a:latin typeface="Calibri" panose="020F0502020204030204" pitchFamily="34" charset="0"/>
              <a:cs typeface="Calibri" panose="020F0502020204030204" pitchFamily="34" charset="0"/>
            </a:endParaRPr>
          </a:p>
        </p:txBody>
      </p:sp>
      <p:sp>
        <p:nvSpPr>
          <p:cNvPr id="53" name="TextBox 52" descr="From left to right, Ifeolu David, Austin Lawrence, Duke Cruz, Rowena Woode and Carlos Rivera.">
            <a:extLst>
              <a:ext uri="{FF2B5EF4-FFF2-40B4-BE49-F238E27FC236}">
                <a16:creationId xmlns:a16="http://schemas.microsoft.com/office/drawing/2014/main" id="{B825ACBA-BB19-D611-5131-D7EF0EC63943}"/>
              </a:ext>
            </a:extLst>
          </p:cNvPr>
          <p:cNvSpPr txBox="1"/>
          <p:nvPr/>
        </p:nvSpPr>
        <p:spPr>
          <a:xfrm>
            <a:off x="8131948" y="5212159"/>
            <a:ext cx="3632573" cy="923330"/>
          </a:xfrm>
          <a:prstGeom prst="rect">
            <a:avLst/>
          </a:prstGeom>
          <a:noFill/>
        </p:spPr>
        <p:txBody>
          <a:bodyPr wrap="square" lIns="91440" tIns="45720" rIns="91440" bIns="45720" rtlCol="0" anchor="t">
            <a:spAutoFit/>
          </a:bodyPr>
          <a:lstStyle/>
          <a:p>
            <a:r>
              <a:rPr lang="en-US"/>
              <a:t>Recipient of the Improved Oil Recovery Pioneer Award from the Society of Petroleum Engineers</a:t>
            </a:r>
          </a:p>
        </p:txBody>
      </p:sp>
      <p:pic>
        <p:nvPicPr>
          <p:cNvPr id="54" name="Picture 53" descr="From left to right, Ifeolu David, Austin Lawrence, Duke Cruz, Rowena Woode and Carlos Rivera.">
            <a:extLst>
              <a:ext uri="{FF2B5EF4-FFF2-40B4-BE49-F238E27FC236}">
                <a16:creationId xmlns:a16="http://schemas.microsoft.com/office/drawing/2014/main" id="{1D12DC4E-E84C-F25E-C8C6-880E07E991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34720" y="3812226"/>
            <a:ext cx="665281" cy="537504"/>
          </a:xfrm>
          <a:prstGeom prst="rect">
            <a:avLst/>
          </a:prstGeom>
        </p:spPr>
      </p:pic>
      <p:sp>
        <p:nvSpPr>
          <p:cNvPr id="55" name="TextBox 54" descr="From left to right, Ifeolu David, Austin Lawrence, Duke Cruz, Rowena Woode and Carlos Rivera.">
            <a:extLst>
              <a:ext uri="{FF2B5EF4-FFF2-40B4-BE49-F238E27FC236}">
                <a16:creationId xmlns:a16="http://schemas.microsoft.com/office/drawing/2014/main" id="{FB472211-58B2-7A3B-A8E3-DD138511304D}"/>
              </a:ext>
            </a:extLst>
          </p:cNvPr>
          <p:cNvSpPr txBox="1"/>
          <p:nvPr/>
        </p:nvSpPr>
        <p:spPr>
          <a:xfrm>
            <a:off x="8131948" y="4421635"/>
            <a:ext cx="3718700" cy="707886"/>
          </a:xfrm>
          <a:prstGeom prst="rect">
            <a:avLst/>
          </a:prstGeom>
          <a:noFill/>
        </p:spPr>
        <p:txBody>
          <a:bodyPr wrap="square" lIns="91440" tIns="45720" rIns="91440" bIns="45720" rtlCol="0" anchor="t">
            <a:spAutoFit/>
          </a:bodyPr>
          <a:lstStyle/>
          <a:p>
            <a:r>
              <a:rPr lang="en-US" sz="2000" b="1">
                <a:latin typeface="Calibri"/>
                <a:cs typeface="Calibri"/>
              </a:rPr>
              <a:t>Dr. </a:t>
            </a:r>
            <a:r>
              <a:rPr lang="en-US" sz="2000" b="1" err="1">
                <a:latin typeface="Calibri"/>
                <a:cs typeface="Calibri"/>
              </a:rPr>
              <a:t>Baojun</a:t>
            </a:r>
            <a:r>
              <a:rPr lang="en-US" sz="2000" b="1">
                <a:latin typeface="Calibri"/>
                <a:cs typeface="Calibri"/>
              </a:rPr>
              <a:t> Bai</a:t>
            </a:r>
          </a:p>
          <a:p>
            <a:r>
              <a:rPr lang="en-US" sz="2000" i="1">
                <a:latin typeface="Calibri"/>
                <a:cs typeface="Calibri"/>
              </a:rPr>
              <a:t>Petroleum Engineering</a:t>
            </a:r>
            <a:endParaRPr lang="en-US" sz="2000" i="1">
              <a:solidFill>
                <a:srgbClr val="000000"/>
              </a:solidFill>
              <a:latin typeface="Calibri"/>
              <a:cs typeface="Calibri"/>
            </a:endParaRPr>
          </a:p>
        </p:txBody>
      </p:sp>
      <p:pic>
        <p:nvPicPr>
          <p:cNvPr id="56" name="Picture 2" descr="A person in a suit and tie&#10;&#10;Description automatically generated">
            <a:extLst>
              <a:ext uri="{FF2B5EF4-FFF2-40B4-BE49-F238E27FC236}">
                <a16:creationId xmlns:a16="http://schemas.microsoft.com/office/drawing/2014/main" id="{61D73070-B63B-7E29-31B8-AE97FC5F942D}"/>
              </a:ext>
            </a:extLst>
          </p:cNvPr>
          <p:cNvPicPr>
            <a:picLocks noChangeAspect="1" noChangeArrowheads="1"/>
          </p:cNvPicPr>
          <p:nvPr/>
        </p:nvPicPr>
        <p:blipFill rotWithShape="1">
          <a:blip r:embed="rId9"/>
          <a:srcRect l="33651" t="131" r="25079" b="345"/>
          <a:stretch/>
        </p:blipFill>
        <p:spPr bwMode="auto">
          <a:xfrm>
            <a:off x="6202410" y="3660682"/>
            <a:ext cx="1864455" cy="29974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erson wearing glasses smiling&#10;&#10;Description automatically generated">
            <a:extLst>
              <a:ext uri="{FF2B5EF4-FFF2-40B4-BE49-F238E27FC236}">
                <a16:creationId xmlns:a16="http://schemas.microsoft.com/office/drawing/2014/main" id="{84670E34-E412-90C9-2650-BC053A06ECD1}"/>
              </a:ext>
            </a:extLst>
          </p:cNvPr>
          <p:cNvPicPr>
            <a:picLocks noChangeAspect="1"/>
          </p:cNvPicPr>
          <p:nvPr/>
        </p:nvPicPr>
        <p:blipFill rotWithShape="1">
          <a:blip r:embed="rId10"/>
          <a:srcRect l="8785" t="-602" r="6145" b="-292"/>
          <a:stretch/>
        </p:blipFill>
        <p:spPr>
          <a:xfrm>
            <a:off x="6205437" y="979458"/>
            <a:ext cx="1700855" cy="2505907"/>
          </a:xfrm>
          <a:prstGeom prst="rect">
            <a:avLst/>
          </a:prstGeom>
        </p:spPr>
      </p:pic>
      <p:pic>
        <p:nvPicPr>
          <p:cNvPr id="3" name="Picture 2" descr="A person in a red shirt&#10;&#10;Description automatically generated">
            <a:extLst>
              <a:ext uri="{FF2B5EF4-FFF2-40B4-BE49-F238E27FC236}">
                <a16:creationId xmlns:a16="http://schemas.microsoft.com/office/drawing/2014/main" id="{A994EFD5-8A70-7EB1-3874-0333CAC3CD28}"/>
              </a:ext>
            </a:extLst>
          </p:cNvPr>
          <p:cNvPicPr>
            <a:picLocks noChangeAspect="1"/>
          </p:cNvPicPr>
          <p:nvPr/>
        </p:nvPicPr>
        <p:blipFill rotWithShape="1">
          <a:blip r:embed="rId11"/>
          <a:srcRect l="20117" t="592" r="22957" b="39273"/>
          <a:stretch/>
        </p:blipFill>
        <p:spPr>
          <a:xfrm>
            <a:off x="7908347" y="993746"/>
            <a:ext cx="1778061" cy="2487168"/>
          </a:xfrm>
          <a:prstGeom prst="rect">
            <a:avLst/>
          </a:prstGeom>
        </p:spPr>
      </p:pic>
    </p:spTree>
    <p:extLst>
      <p:ext uri="{BB962C8B-B14F-4D97-AF65-F5344CB8AC3E}">
        <p14:creationId xmlns:p14="http://schemas.microsoft.com/office/powerpoint/2010/main" val="3624073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F0CB3DD-E9E1-44DA-B6A2-482CDFE45A02}"/>
              </a:ext>
            </a:extLst>
          </p:cNvPr>
          <p:cNvGraphicFramePr>
            <a:graphicFrameLocks/>
          </p:cNvGraphicFramePr>
          <p:nvPr/>
        </p:nvGraphicFramePr>
        <p:xfrm>
          <a:off x="0" y="869950"/>
          <a:ext cx="5943600" cy="2971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D394D7F4-12D8-4420-BA6B-3EA147EA6837}"/>
              </a:ext>
            </a:extLst>
          </p:cNvPr>
          <p:cNvGraphicFramePr>
            <a:graphicFrameLocks/>
          </p:cNvGraphicFramePr>
          <p:nvPr/>
        </p:nvGraphicFramePr>
        <p:xfrm>
          <a:off x="6096000" y="869950"/>
          <a:ext cx="5943600"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C945D46D-9790-4559-AAFC-54AD5446BE08}"/>
              </a:ext>
            </a:extLst>
          </p:cNvPr>
          <p:cNvGraphicFramePr>
            <a:graphicFrameLocks/>
          </p:cNvGraphicFramePr>
          <p:nvPr/>
        </p:nvGraphicFramePr>
        <p:xfrm>
          <a:off x="0" y="3886200"/>
          <a:ext cx="5984611" cy="2971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BE901CF1-F8E8-4E8D-BC83-FB10C8B0F690}"/>
              </a:ext>
            </a:extLst>
          </p:cNvPr>
          <p:cNvGraphicFramePr>
            <a:graphicFrameLocks/>
          </p:cNvGraphicFramePr>
          <p:nvPr/>
        </p:nvGraphicFramePr>
        <p:xfrm>
          <a:off x="6096000" y="3886200"/>
          <a:ext cx="5943600" cy="2971800"/>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67DC37D8-901B-CE17-E43D-31294891F7C7}"/>
              </a:ext>
            </a:extLst>
          </p:cNvPr>
          <p:cNvSpPr txBox="1"/>
          <p:nvPr/>
        </p:nvSpPr>
        <p:spPr>
          <a:xfrm>
            <a:off x="0" y="0"/>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latin typeface="+mj-lt"/>
              </a:rPr>
              <a:t>FYTD </a:t>
            </a:r>
            <a:r>
              <a:rPr kumimoji="0" lang="en-US" sz="4400" b="0" i="0" u="none" strike="noStrike" kern="1200" cap="none" spc="0" normalizeH="0" baseline="0" noProof="0">
                <a:ln>
                  <a:noFill/>
                </a:ln>
                <a:solidFill>
                  <a:srgbClr val="000000"/>
                </a:solidFill>
                <a:effectLst/>
                <a:uLnTx/>
                <a:uFillTx/>
                <a:latin typeface="+mj-lt"/>
                <a:ea typeface="+mn-ea"/>
                <a:cs typeface="+mn-cs"/>
              </a:rPr>
              <a:t>Federal R&amp;D Expenditures</a:t>
            </a:r>
          </a:p>
        </p:txBody>
      </p:sp>
      <p:sp>
        <p:nvSpPr>
          <p:cNvPr id="8" name="TextBox 7">
            <a:extLst>
              <a:ext uri="{FF2B5EF4-FFF2-40B4-BE49-F238E27FC236}">
                <a16:creationId xmlns:a16="http://schemas.microsoft.com/office/drawing/2014/main" id="{9A8F0E31-C191-9F47-745D-EE56A6E10613}"/>
              </a:ext>
            </a:extLst>
          </p:cNvPr>
          <p:cNvSpPr txBox="1"/>
          <p:nvPr/>
        </p:nvSpPr>
        <p:spPr>
          <a:xfrm>
            <a:off x="5060442" y="922218"/>
            <a:ext cx="883191" cy="400110"/>
          </a:xfrm>
          <a:prstGeom prst="rect">
            <a:avLst/>
          </a:prstGeom>
          <a:noFill/>
        </p:spPr>
        <p:txBody>
          <a:bodyPr wrap="square" rtlCol="0">
            <a:spAutoFit/>
          </a:bodyPr>
          <a:lstStyle/>
          <a:p>
            <a:r>
              <a:rPr lang="en-US" sz="2000" b="1">
                <a:solidFill>
                  <a:srgbClr val="0066FF"/>
                </a:solidFill>
              </a:rPr>
              <a:t>90%</a:t>
            </a:r>
          </a:p>
        </p:txBody>
      </p:sp>
      <p:sp>
        <p:nvSpPr>
          <p:cNvPr id="9" name="TextBox 8">
            <a:extLst>
              <a:ext uri="{FF2B5EF4-FFF2-40B4-BE49-F238E27FC236}">
                <a16:creationId xmlns:a16="http://schemas.microsoft.com/office/drawing/2014/main" id="{636E8837-B77F-440E-F88D-604C2BB3D14D}"/>
              </a:ext>
            </a:extLst>
          </p:cNvPr>
          <p:cNvSpPr txBox="1"/>
          <p:nvPr/>
        </p:nvSpPr>
        <p:spPr>
          <a:xfrm>
            <a:off x="11150917" y="917015"/>
            <a:ext cx="696286" cy="400110"/>
          </a:xfrm>
          <a:prstGeom prst="rect">
            <a:avLst/>
          </a:prstGeom>
          <a:noFill/>
        </p:spPr>
        <p:txBody>
          <a:bodyPr wrap="square" rtlCol="0">
            <a:spAutoFit/>
          </a:bodyPr>
          <a:lstStyle/>
          <a:p>
            <a:r>
              <a:rPr lang="en-US" sz="2000" b="1">
                <a:solidFill>
                  <a:srgbClr val="0066FF"/>
                </a:solidFill>
              </a:rPr>
              <a:t>76%</a:t>
            </a:r>
          </a:p>
        </p:txBody>
      </p:sp>
      <p:sp>
        <p:nvSpPr>
          <p:cNvPr id="10" name="TextBox 9">
            <a:extLst>
              <a:ext uri="{FF2B5EF4-FFF2-40B4-BE49-F238E27FC236}">
                <a16:creationId xmlns:a16="http://schemas.microsoft.com/office/drawing/2014/main" id="{345218D8-AEC5-64FD-A385-FDEBE1E4053B}"/>
              </a:ext>
            </a:extLst>
          </p:cNvPr>
          <p:cNvSpPr txBox="1"/>
          <p:nvPr/>
        </p:nvSpPr>
        <p:spPr>
          <a:xfrm>
            <a:off x="10984600" y="3886200"/>
            <a:ext cx="859085" cy="400110"/>
          </a:xfrm>
          <a:prstGeom prst="rect">
            <a:avLst/>
          </a:prstGeom>
          <a:noFill/>
        </p:spPr>
        <p:txBody>
          <a:bodyPr wrap="square" rtlCol="0">
            <a:spAutoFit/>
          </a:bodyPr>
          <a:lstStyle/>
          <a:p>
            <a:pPr algn="r"/>
            <a:r>
              <a:rPr lang="en-US" sz="2000" b="1">
                <a:solidFill>
                  <a:srgbClr val="FF0000"/>
                </a:solidFill>
              </a:rPr>
              <a:t>-22%</a:t>
            </a:r>
          </a:p>
        </p:txBody>
      </p:sp>
      <p:sp>
        <p:nvSpPr>
          <p:cNvPr id="11" name="TextBox 10">
            <a:extLst>
              <a:ext uri="{FF2B5EF4-FFF2-40B4-BE49-F238E27FC236}">
                <a16:creationId xmlns:a16="http://schemas.microsoft.com/office/drawing/2014/main" id="{38AD28F7-B226-C8FB-43E2-E60D8D3FB456}"/>
              </a:ext>
            </a:extLst>
          </p:cNvPr>
          <p:cNvSpPr txBox="1"/>
          <p:nvPr/>
        </p:nvSpPr>
        <p:spPr>
          <a:xfrm>
            <a:off x="5067743" y="3894018"/>
            <a:ext cx="849114" cy="400110"/>
          </a:xfrm>
          <a:prstGeom prst="rect">
            <a:avLst/>
          </a:prstGeom>
          <a:noFill/>
        </p:spPr>
        <p:txBody>
          <a:bodyPr wrap="square" rtlCol="0">
            <a:spAutoFit/>
          </a:bodyPr>
          <a:lstStyle/>
          <a:p>
            <a:r>
              <a:rPr lang="en-US" sz="2000" b="1">
                <a:solidFill>
                  <a:srgbClr val="0066FF"/>
                </a:solidFill>
              </a:rPr>
              <a:t>111%</a:t>
            </a:r>
          </a:p>
        </p:txBody>
      </p:sp>
    </p:spTree>
    <p:extLst>
      <p:ext uri="{BB962C8B-B14F-4D97-AF65-F5344CB8AC3E}">
        <p14:creationId xmlns:p14="http://schemas.microsoft.com/office/powerpoint/2010/main" val="3015615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87917E-DCB7-59EB-D663-4B503DED5B9C}"/>
              </a:ext>
            </a:extLst>
          </p:cNvPr>
          <p:cNvSpPr txBox="1">
            <a:spLocks/>
          </p:cNvSpPr>
          <p:nvPr/>
        </p:nvSpPr>
        <p:spPr>
          <a:xfrm>
            <a:off x="43132" y="1"/>
            <a:ext cx="12158436" cy="799046"/>
          </a:xfrm>
          <a:prstGeom prst="rect">
            <a:avLst/>
          </a:prstGeom>
        </p:spPr>
        <p:txBody>
          <a:bodyPr vert="horz" lIns="91440" tIns="45720" rIns="91440" bIns="45720" rtlCol="0" anchor="ctr">
            <a:normAutofit fontScale="85000" lnSpcReduction="10000"/>
          </a:bodyPr>
          <a:lstStyle>
            <a:lvl1pPr algn="ctr" defTabSz="914400" rtl="0" eaLnBrk="1" latinLnBrk="0" hangingPunct="1">
              <a:lnSpc>
                <a:spcPct val="90000"/>
              </a:lnSpc>
              <a:spcBef>
                <a:spcPct val="0"/>
              </a:spcBef>
              <a:buNone/>
              <a:defRPr sz="4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Black"/>
                <a:ea typeface="+mj-ea"/>
                <a:cs typeface="+mj-cs"/>
              </a:rPr>
              <a:t>Top 100 Universities Granted U.S. Utility Patents</a:t>
            </a:r>
          </a:p>
        </p:txBody>
      </p:sp>
      <p:sp>
        <p:nvSpPr>
          <p:cNvPr id="7" name="SOURCE">
            <a:extLst>
              <a:ext uri="{FF2B5EF4-FFF2-40B4-BE49-F238E27FC236}">
                <a16:creationId xmlns:a16="http://schemas.microsoft.com/office/drawing/2014/main" id="{D07051A0-6029-B099-178A-1B2C72D4D2D8}"/>
              </a:ext>
            </a:extLst>
          </p:cNvPr>
          <p:cNvSpPr txBox="1"/>
          <p:nvPr/>
        </p:nvSpPr>
        <p:spPr>
          <a:xfrm>
            <a:off x="0" y="6610613"/>
            <a:ext cx="3002745" cy="246221"/>
          </a:xfrm>
          <a:prstGeom prst="rect">
            <a:avLst/>
          </a:prstGeom>
          <a:noFill/>
        </p:spPr>
        <p:txBody>
          <a:bodyPr wrap="none" rtlCol="0">
            <a:spAutoFit/>
          </a:bodyPr>
          <a:lstStyle/>
          <a:p>
            <a:r>
              <a:rPr lang="en-US" sz="1000">
                <a:latin typeface="Arial" panose="020B0604020202020204" pitchFamily="34" charset="0"/>
                <a:cs typeface="Arial" panose="020B0604020202020204" pitchFamily="34" charset="0"/>
              </a:rPr>
              <a:t>Source: The National Academy of Inventors, 2023</a:t>
            </a:r>
          </a:p>
        </p:txBody>
      </p:sp>
      <p:pic>
        <p:nvPicPr>
          <p:cNvPr id="10" name="US MAP" descr="A map of the united states&#10;&#10;Description automatically generated">
            <a:extLst>
              <a:ext uri="{FF2B5EF4-FFF2-40B4-BE49-F238E27FC236}">
                <a16:creationId xmlns:a16="http://schemas.microsoft.com/office/drawing/2014/main" id="{BF4081CC-9538-E765-7123-617CB1FE830D}"/>
              </a:ext>
            </a:extLst>
          </p:cNvPr>
          <p:cNvPicPr>
            <a:picLocks noChangeAspect="1"/>
          </p:cNvPicPr>
          <p:nvPr/>
        </p:nvPicPr>
        <p:blipFill>
          <a:blip r:embed="rId3"/>
          <a:stretch>
            <a:fillRect/>
          </a:stretch>
        </p:blipFill>
        <p:spPr>
          <a:xfrm>
            <a:off x="84506" y="622392"/>
            <a:ext cx="6460986" cy="4296766"/>
          </a:xfrm>
          <a:prstGeom prst="rect">
            <a:avLst/>
          </a:prstGeom>
        </p:spPr>
      </p:pic>
      <p:pic>
        <p:nvPicPr>
          <p:cNvPr id="37" name="MO">
            <a:extLst>
              <a:ext uri="{FF2B5EF4-FFF2-40B4-BE49-F238E27FC236}">
                <a16:creationId xmlns:a16="http://schemas.microsoft.com/office/drawing/2014/main" id="{8C2A5610-169B-053D-AC69-FDF3CC8E5140}"/>
              </a:ext>
            </a:extLst>
          </p:cNvPr>
          <p:cNvPicPr>
            <a:picLocks noChangeAspect="1"/>
          </p:cNvPicPr>
          <p:nvPr/>
        </p:nvPicPr>
        <p:blipFill>
          <a:blip r:embed="rId4"/>
          <a:srcRect/>
          <a:stretch/>
        </p:blipFill>
        <p:spPr>
          <a:xfrm rot="60000">
            <a:off x="3086104" y="2316492"/>
            <a:ext cx="1705505" cy="959346"/>
          </a:xfrm>
          <a:prstGeom prst="rect">
            <a:avLst/>
          </a:prstGeom>
        </p:spPr>
      </p:pic>
      <p:cxnSp>
        <p:nvCxnSpPr>
          <p:cNvPr id="23" name="LINE">
            <a:extLst>
              <a:ext uri="{FF2B5EF4-FFF2-40B4-BE49-F238E27FC236}">
                <a16:creationId xmlns:a16="http://schemas.microsoft.com/office/drawing/2014/main" id="{7F84B5BF-8DEC-AB16-9874-8C7B5FC22BB3}"/>
              </a:ext>
            </a:extLst>
          </p:cNvPr>
          <p:cNvCxnSpPr>
            <a:cxnSpLocks/>
          </p:cNvCxnSpPr>
          <p:nvPr/>
        </p:nvCxnSpPr>
        <p:spPr>
          <a:xfrm>
            <a:off x="3857019" y="2679919"/>
            <a:ext cx="557731" cy="2278035"/>
          </a:xfrm>
          <a:prstGeom prst="line">
            <a:avLst/>
          </a:prstGeom>
          <a:ln w="38100">
            <a:solidFill>
              <a:srgbClr val="375873"/>
            </a:solidFill>
          </a:ln>
        </p:spPr>
        <p:style>
          <a:lnRef idx="1">
            <a:schemeClr val="accent1"/>
          </a:lnRef>
          <a:fillRef idx="0">
            <a:schemeClr val="accent1"/>
          </a:fillRef>
          <a:effectRef idx="0">
            <a:schemeClr val="accent1"/>
          </a:effectRef>
          <a:fontRef idx="minor">
            <a:schemeClr val="tx1"/>
          </a:fontRef>
        </p:style>
      </p:cxnSp>
      <p:grpSp>
        <p:nvGrpSpPr>
          <p:cNvPr id="38" name="65/100">
            <a:extLst>
              <a:ext uri="{FF2B5EF4-FFF2-40B4-BE49-F238E27FC236}">
                <a16:creationId xmlns:a16="http://schemas.microsoft.com/office/drawing/2014/main" id="{9B9408F1-7190-80DD-5752-87D05DFB7A04}"/>
              </a:ext>
            </a:extLst>
          </p:cNvPr>
          <p:cNvGrpSpPr/>
          <p:nvPr/>
        </p:nvGrpSpPr>
        <p:grpSpPr>
          <a:xfrm>
            <a:off x="2276657" y="4822248"/>
            <a:ext cx="3392205" cy="1345722"/>
            <a:chOff x="3586564" y="5159884"/>
            <a:chExt cx="3392205" cy="1345722"/>
          </a:xfrm>
        </p:grpSpPr>
        <p:sp>
          <p:nvSpPr>
            <p:cNvPr id="11" name="Alternate Process 10">
              <a:extLst>
                <a:ext uri="{FF2B5EF4-FFF2-40B4-BE49-F238E27FC236}">
                  <a16:creationId xmlns:a16="http://schemas.microsoft.com/office/drawing/2014/main" id="{D4F8845C-517E-767D-2447-E9BBB6A1B19A}"/>
                </a:ext>
              </a:extLst>
            </p:cNvPr>
            <p:cNvSpPr/>
            <p:nvPr/>
          </p:nvSpPr>
          <p:spPr>
            <a:xfrm>
              <a:off x="3586564" y="5159884"/>
              <a:ext cx="3392205" cy="1345722"/>
            </a:xfrm>
            <a:prstGeom prst="flowChartAlternateProcess">
              <a:avLst/>
            </a:prstGeom>
            <a:gradFill>
              <a:gsLst>
                <a:gs pos="0">
                  <a:srgbClr val="4F7899"/>
                </a:gs>
                <a:gs pos="100000">
                  <a:srgbClr val="1E364A"/>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EFAEDD1-8764-5C3E-7C03-5E80DD8974A9}"/>
                </a:ext>
              </a:extLst>
            </p:cNvPr>
            <p:cNvSpPr txBox="1"/>
            <p:nvPr/>
          </p:nvSpPr>
          <p:spPr>
            <a:xfrm>
              <a:off x="3586565" y="5198680"/>
              <a:ext cx="3392204" cy="55399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000" b="1">
                  <a:solidFill>
                    <a:schemeClr val="bg1"/>
                  </a:solidFill>
                  <a:effectLst>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65/100 Nationwide</a:t>
              </a:r>
            </a:p>
          </p:txBody>
        </p:sp>
        <p:sp>
          <p:nvSpPr>
            <p:cNvPr id="14" name="TextBox 13">
              <a:extLst>
                <a:ext uri="{FF2B5EF4-FFF2-40B4-BE49-F238E27FC236}">
                  <a16:creationId xmlns:a16="http://schemas.microsoft.com/office/drawing/2014/main" id="{A41C9B20-4DC3-C49C-E944-869552599285}"/>
                </a:ext>
              </a:extLst>
            </p:cNvPr>
            <p:cNvSpPr txBox="1"/>
            <p:nvPr/>
          </p:nvSpPr>
          <p:spPr>
            <a:xfrm>
              <a:off x="4499581" y="5644446"/>
              <a:ext cx="1720704" cy="40011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i="1" u="sng">
                  <a:solidFill>
                    <a:schemeClr val="bg1"/>
                  </a:solidFill>
                  <a:effectLst>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UM System</a:t>
              </a:r>
            </a:p>
          </p:txBody>
        </p:sp>
        <p:sp>
          <p:nvSpPr>
            <p:cNvPr id="17" name="TextBox 16">
              <a:extLst>
                <a:ext uri="{FF2B5EF4-FFF2-40B4-BE49-F238E27FC236}">
                  <a16:creationId xmlns:a16="http://schemas.microsoft.com/office/drawing/2014/main" id="{B9B64FDF-79BB-0FFF-778A-A2CD02B3D770}"/>
                </a:ext>
              </a:extLst>
            </p:cNvPr>
            <p:cNvSpPr txBox="1"/>
            <p:nvPr/>
          </p:nvSpPr>
          <p:spPr>
            <a:xfrm>
              <a:off x="3738756" y="5475679"/>
              <a:ext cx="801823" cy="923330"/>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5400">
                  <a:solidFill>
                    <a:schemeClr val="bg1"/>
                  </a:solidFill>
                  <a:effectLst>
                    <a:outerShdw blurRad="63500" sx="102000" sy="102000" algn="ctr" rotWithShape="0">
                      <a:prstClr val="black">
                        <a:alpha val="40000"/>
                      </a:prstClr>
                    </a:outerShdw>
                  </a:effectLst>
                  <a:latin typeface="Wingdings 2" pitchFamily="2" charset="2"/>
                </a:rPr>
                <a:t>.</a:t>
              </a:r>
            </a:p>
          </p:txBody>
        </p:sp>
        <p:sp>
          <p:nvSpPr>
            <p:cNvPr id="18" name="TextBox 17">
              <a:extLst>
                <a:ext uri="{FF2B5EF4-FFF2-40B4-BE49-F238E27FC236}">
                  <a16:creationId xmlns:a16="http://schemas.microsoft.com/office/drawing/2014/main" id="{418A724E-8344-74FE-1C27-8C85254C9F9E}"/>
                </a:ext>
              </a:extLst>
            </p:cNvPr>
            <p:cNvSpPr txBox="1"/>
            <p:nvPr/>
          </p:nvSpPr>
          <p:spPr>
            <a:xfrm>
              <a:off x="4499581" y="5995463"/>
              <a:ext cx="2204771"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solidFill>
                    <a:schemeClr val="bg1"/>
                  </a:solidFill>
                  <a:effectLst>
                    <a:outerShdw blurRad="63500" sx="102000" sy="102000" algn="ctr" rotWithShape="0">
                      <a:prstClr val="black">
                        <a:alpha val="40000"/>
                      </a:prstClr>
                    </a:outerShdw>
                  </a:effectLst>
                  <a:latin typeface="Calibri" panose="020F0502020204030204" pitchFamily="34" charset="0"/>
                  <a:cs typeface="Calibri" panose="020F0502020204030204" pitchFamily="34" charset="0"/>
                </a:rPr>
                <a:t>26 U.S. Utility Patents</a:t>
              </a:r>
            </a:p>
          </p:txBody>
        </p:sp>
      </p:grpSp>
      <p:sp>
        <p:nvSpPr>
          <p:cNvPr id="4" name="Slide Number Placeholder 3">
            <a:extLst>
              <a:ext uri="{FF2B5EF4-FFF2-40B4-BE49-F238E27FC236}">
                <a16:creationId xmlns:a16="http://schemas.microsoft.com/office/drawing/2014/main" id="{6B782616-A6E1-77E7-68CD-E53E2842B814}"/>
              </a:ext>
            </a:extLst>
          </p:cNvPr>
          <p:cNvSpPr>
            <a:spLocks noGrp="1"/>
          </p:cNvSpPr>
          <p:nvPr>
            <p:ph type="sldNum" sz="quarter" idx="12"/>
          </p:nvPr>
        </p:nvSpPr>
        <p:spPr>
          <a:xfrm>
            <a:off x="9448800" y="6492875"/>
            <a:ext cx="2743200" cy="365125"/>
          </a:xfrm>
        </p:spPr>
        <p:txBody>
          <a:bodyPr/>
          <a:lstStyle/>
          <a:p>
            <a:fld id="{C6C19187-0210-4CC7-AE51-7FFB2AB55339}" type="slidenum">
              <a:rPr lang="en-US" smtClean="0"/>
              <a:t>9</a:t>
            </a:fld>
            <a:endParaRPr lang="en-US"/>
          </a:p>
        </p:txBody>
      </p:sp>
      <p:grpSp>
        <p:nvGrpSpPr>
          <p:cNvPr id="1024" name="S&amp;T PATENT">
            <a:extLst>
              <a:ext uri="{FF2B5EF4-FFF2-40B4-BE49-F238E27FC236}">
                <a16:creationId xmlns:a16="http://schemas.microsoft.com/office/drawing/2014/main" id="{25C32EBD-288A-6DFF-563D-E8E5F1685DF5}"/>
              </a:ext>
            </a:extLst>
          </p:cNvPr>
          <p:cNvGrpSpPr/>
          <p:nvPr/>
        </p:nvGrpSpPr>
        <p:grpSpPr>
          <a:xfrm>
            <a:off x="5802265" y="731133"/>
            <a:ext cx="6389735" cy="6241120"/>
            <a:chOff x="5859699" y="688898"/>
            <a:chExt cx="6389735" cy="6241120"/>
          </a:xfrm>
        </p:grpSpPr>
        <p:sp>
          <p:nvSpPr>
            <p:cNvPr id="54" name="Rectangle 53">
              <a:extLst>
                <a:ext uri="{FF2B5EF4-FFF2-40B4-BE49-F238E27FC236}">
                  <a16:creationId xmlns:a16="http://schemas.microsoft.com/office/drawing/2014/main" id="{5CE75BE3-CCA6-F76D-0A33-D8512254E786}"/>
                </a:ext>
              </a:extLst>
            </p:cNvPr>
            <p:cNvSpPr/>
            <p:nvPr/>
          </p:nvSpPr>
          <p:spPr>
            <a:xfrm>
              <a:off x="6754051" y="688898"/>
              <a:ext cx="2752200" cy="1177848"/>
            </a:xfrm>
            <a:prstGeom prst="rect">
              <a:avLst/>
            </a:prstGeom>
            <a:solidFill>
              <a:srgbClr val="B3D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 Same Side Corner Rectangle 21">
              <a:extLst>
                <a:ext uri="{FF2B5EF4-FFF2-40B4-BE49-F238E27FC236}">
                  <a16:creationId xmlns:a16="http://schemas.microsoft.com/office/drawing/2014/main" id="{7932A07C-357C-9C32-9C84-91E222737B6B}"/>
                </a:ext>
              </a:extLst>
            </p:cNvPr>
            <p:cNvSpPr/>
            <p:nvPr/>
          </p:nvSpPr>
          <p:spPr>
            <a:xfrm rot="16200000">
              <a:off x="6022514" y="526237"/>
              <a:ext cx="588769" cy="914400"/>
            </a:xfrm>
            <a:prstGeom prst="round2SameRect">
              <a:avLst/>
            </a:prstGeom>
            <a:solidFill>
              <a:srgbClr val="B3D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1589A6A-0C06-6B30-9DEB-C172C7EB467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58008" y="773369"/>
              <a:ext cx="530960" cy="423945"/>
            </a:xfrm>
            <a:prstGeom prst="rect">
              <a:avLst/>
            </a:prstGeom>
          </p:spPr>
        </p:pic>
        <p:sp>
          <p:nvSpPr>
            <p:cNvPr id="59" name="Rectangle 58">
              <a:extLst>
                <a:ext uri="{FF2B5EF4-FFF2-40B4-BE49-F238E27FC236}">
                  <a16:creationId xmlns:a16="http://schemas.microsoft.com/office/drawing/2014/main" id="{A86DE603-39CD-85F8-58FE-67BD7B9719E8}"/>
                </a:ext>
              </a:extLst>
            </p:cNvPr>
            <p:cNvSpPr/>
            <p:nvPr/>
          </p:nvSpPr>
          <p:spPr>
            <a:xfrm>
              <a:off x="9497234" y="688898"/>
              <a:ext cx="2752200" cy="1177848"/>
            </a:xfrm>
            <a:prstGeom prst="rect">
              <a:avLst/>
            </a:prstGeom>
            <a:solidFill>
              <a:srgbClr val="B3D7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2">
              <a:extLst>
                <a:ext uri="{FF2B5EF4-FFF2-40B4-BE49-F238E27FC236}">
                  <a16:creationId xmlns:a16="http://schemas.microsoft.com/office/drawing/2014/main" id="{FE2FEF29-FDD5-FD5A-5361-2F5973F6F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515" b="515"/>
            <a:stretch/>
          </p:blipFill>
          <p:spPr bwMode="auto">
            <a:xfrm>
              <a:off x="10533969" y="755984"/>
              <a:ext cx="678730" cy="678730"/>
            </a:xfrm>
            <a:prstGeom prst="ellipse">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883CF5E9-B7FB-6442-253B-0D79546F124C}"/>
                </a:ext>
              </a:extLst>
            </p:cNvPr>
            <p:cNvSpPr txBox="1"/>
            <p:nvPr/>
          </p:nvSpPr>
          <p:spPr>
            <a:xfrm>
              <a:off x="9497234" y="1497414"/>
              <a:ext cx="2752200" cy="369332"/>
            </a:xfrm>
            <a:prstGeom prst="rect">
              <a:avLst/>
            </a:prstGeom>
            <a:noFill/>
          </p:spPr>
          <p:txBody>
            <a:bodyPr wrap="square" rtlCol="0">
              <a:spAutoFit/>
            </a:bodyPr>
            <a:lstStyle/>
            <a:p>
              <a:pPr algn="ctr"/>
              <a:r>
                <a:rPr lang="en-US" b="1">
                  <a:solidFill>
                    <a:schemeClr val="tx1"/>
                  </a:solidFill>
                  <a:ea typeface="Calibri"/>
                  <a:cs typeface="Calibri"/>
                </a:rPr>
                <a:t>Dr. Thomas Schuman</a:t>
              </a:r>
              <a:endParaRPr lang="en-US"/>
            </a:p>
          </p:txBody>
        </p:sp>
        <p:pic>
          <p:nvPicPr>
            <p:cNvPr id="47" name="Picture 2">
              <a:extLst>
                <a:ext uri="{FF2B5EF4-FFF2-40B4-BE49-F238E27FC236}">
                  <a16:creationId xmlns:a16="http://schemas.microsoft.com/office/drawing/2014/main" id="{5E02169A-E4E5-1374-B07A-07BE2A62602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161" t="7032" r="22424" b="21827"/>
            <a:stretch/>
          </p:blipFill>
          <p:spPr bwMode="auto">
            <a:xfrm>
              <a:off x="7790786" y="755984"/>
              <a:ext cx="678730" cy="678730"/>
            </a:xfrm>
            <a:prstGeom prst="ellipse">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524BC12A-A333-016D-D82E-6BB743D4F1CF}"/>
                </a:ext>
              </a:extLst>
            </p:cNvPr>
            <p:cNvSpPr txBox="1"/>
            <p:nvPr/>
          </p:nvSpPr>
          <p:spPr>
            <a:xfrm>
              <a:off x="6754052" y="1497414"/>
              <a:ext cx="2694748" cy="369332"/>
            </a:xfrm>
            <a:prstGeom prst="rect">
              <a:avLst/>
            </a:prstGeom>
            <a:noFill/>
          </p:spPr>
          <p:txBody>
            <a:bodyPr wrap="square" rtlCol="0">
              <a:spAutoFit/>
            </a:bodyPr>
            <a:lstStyle/>
            <a:p>
              <a:pPr algn="ctr"/>
              <a:r>
                <a:rPr lang="en-US" b="1"/>
                <a:t>Dr. </a:t>
              </a:r>
              <a:r>
                <a:rPr lang="en-US" b="1" err="1"/>
                <a:t>Baojun</a:t>
              </a:r>
              <a:r>
                <a:rPr lang="en-US" b="1"/>
                <a:t> Bai</a:t>
              </a:r>
            </a:p>
          </p:txBody>
        </p:sp>
        <p:sp>
          <p:nvSpPr>
            <p:cNvPr id="62" name="TextBox 61">
              <a:extLst>
                <a:ext uri="{FF2B5EF4-FFF2-40B4-BE49-F238E27FC236}">
                  <a16:creationId xmlns:a16="http://schemas.microsoft.com/office/drawing/2014/main" id="{2F4198FC-C9F5-3C45-BBA0-DB33631C06ED}"/>
                </a:ext>
              </a:extLst>
            </p:cNvPr>
            <p:cNvSpPr txBox="1"/>
            <p:nvPr/>
          </p:nvSpPr>
          <p:spPr>
            <a:xfrm>
              <a:off x="6754050" y="1851705"/>
              <a:ext cx="5495384" cy="5078313"/>
            </a:xfrm>
            <a:prstGeom prst="rect">
              <a:avLst/>
            </a:prstGeom>
            <a:solidFill>
              <a:srgbClr val="B3D7C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ea typeface="Calibri"/>
                  <a:cs typeface="Calibri"/>
                </a:rPr>
                <a:t>Re-assembling polymer particle package for </a:t>
              </a:r>
              <a:br>
                <a:rPr lang="en-US" sz="1800">
                  <a:solidFill>
                    <a:schemeClr val="tx1"/>
                  </a:solidFill>
                  <a:ea typeface="Calibri"/>
                  <a:cs typeface="Calibri"/>
                </a:rPr>
              </a:br>
              <a:r>
                <a:rPr lang="en-US" sz="1800">
                  <a:solidFill>
                    <a:schemeClr val="tx1"/>
                  </a:solidFill>
                  <a:ea typeface="Calibri"/>
                  <a:cs typeface="Calibri"/>
                </a:rPr>
                <a:t>conformance control and fluid loss control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a:solidFill>
                  <a:schemeClr val="tx1"/>
                </a:solidFill>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a:solidFill>
                  <a:schemeClr val="tx1"/>
                </a:solidFill>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a:solidFill>
                  <a:schemeClr val="tx1"/>
                </a:solidFill>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a:solidFill>
                  <a:schemeClr val="tx1"/>
                </a:solidFill>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a:solidFill>
                  <a:schemeClr val="tx1"/>
                </a:solidFill>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a:solidFill>
                  <a:schemeClr val="tx1"/>
                </a:solidFill>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a:solidFill>
                  <a:schemeClr val="tx1"/>
                </a:solidFill>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a:solidFill>
                  <a:schemeClr val="tx1"/>
                </a:solidFill>
                <a:ea typeface="Calibri"/>
                <a:cs typeface="Calibri"/>
              </a:endParaRPr>
            </a:p>
          </p:txBody>
        </p:sp>
      </p:grpSp>
      <p:grpSp>
        <p:nvGrpSpPr>
          <p:cNvPr id="1037" name="MU PATENT">
            <a:extLst>
              <a:ext uri="{FF2B5EF4-FFF2-40B4-BE49-F238E27FC236}">
                <a16:creationId xmlns:a16="http://schemas.microsoft.com/office/drawing/2014/main" id="{28638364-4C9A-8CB1-361E-749822D3AD19}"/>
              </a:ext>
            </a:extLst>
          </p:cNvPr>
          <p:cNvGrpSpPr/>
          <p:nvPr/>
        </p:nvGrpSpPr>
        <p:grpSpPr>
          <a:xfrm>
            <a:off x="5802265" y="2692683"/>
            <a:ext cx="6389735" cy="4366424"/>
            <a:chOff x="-720873" y="3378406"/>
            <a:chExt cx="6389735" cy="4366424"/>
          </a:xfrm>
        </p:grpSpPr>
        <p:sp>
          <p:nvSpPr>
            <p:cNvPr id="1027" name="Rectangle 1026">
              <a:extLst>
                <a:ext uri="{FF2B5EF4-FFF2-40B4-BE49-F238E27FC236}">
                  <a16:creationId xmlns:a16="http://schemas.microsoft.com/office/drawing/2014/main" id="{F364CC11-CB4A-F7F1-285A-B4DA55A0805B}"/>
                </a:ext>
              </a:extLst>
            </p:cNvPr>
            <p:cNvSpPr/>
            <p:nvPr/>
          </p:nvSpPr>
          <p:spPr>
            <a:xfrm>
              <a:off x="173479" y="3442702"/>
              <a:ext cx="2752200" cy="117784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ound Same Side Corner Rectangle 1027">
              <a:extLst>
                <a:ext uri="{FF2B5EF4-FFF2-40B4-BE49-F238E27FC236}">
                  <a16:creationId xmlns:a16="http://schemas.microsoft.com/office/drawing/2014/main" id="{17CA007D-123E-019D-F7AF-07DD17197974}"/>
                </a:ext>
              </a:extLst>
            </p:cNvPr>
            <p:cNvSpPr/>
            <p:nvPr/>
          </p:nvSpPr>
          <p:spPr>
            <a:xfrm rot="16200000">
              <a:off x="-558058" y="3280041"/>
              <a:ext cx="588769" cy="914400"/>
            </a:xfrm>
            <a:prstGeom prst="round2Same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Rectangle 1029">
              <a:extLst>
                <a:ext uri="{FF2B5EF4-FFF2-40B4-BE49-F238E27FC236}">
                  <a16:creationId xmlns:a16="http://schemas.microsoft.com/office/drawing/2014/main" id="{49FCC52D-E937-BB32-518A-0886907DF16D}"/>
                </a:ext>
              </a:extLst>
            </p:cNvPr>
            <p:cNvSpPr/>
            <p:nvPr/>
          </p:nvSpPr>
          <p:spPr>
            <a:xfrm>
              <a:off x="2916662" y="3442702"/>
              <a:ext cx="2752200" cy="117784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1" name="Picture 2">
              <a:extLst>
                <a:ext uri="{FF2B5EF4-FFF2-40B4-BE49-F238E27FC236}">
                  <a16:creationId xmlns:a16="http://schemas.microsoft.com/office/drawing/2014/main" id="{75043775-D08E-D702-DE42-F0652837B4E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811" t="2576" r="3863" b="31930"/>
            <a:stretch/>
          </p:blipFill>
          <p:spPr bwMode="auto">
            <a:xfrm>
              <a:off x="3953397" y="3509788"/>
              <a:ext cx="678730" cy="678730"/>
            </a:xfrm>
            <a:prstGeom prst="ellipse">
              <a:avLst/>
            </a:prstGeom>
            <a:noFill/>
            <a:extLst>
              <a:ext uri="{909E8E84-426E-40DD-AFC4-6F175D3DCCD1}">
                <a14:hiddenFill xmlns:a14="http://schemas.microsoft.com/office/drawing/2010/main">
                  <a:solidFill>
                    <a:srgbClr val="FFFFFF"/>
                  </a:solidFill>
                </a14:hiddenFill>
              </a:ext>
            </a:extLst>
          </p:spPr>
        </p:pic>
        <p:sp>
          <p:nvSpPr>
            <p:cNvPr id="1032" name="TextBox 1031">
              <a:extLst>
                <a:ext uri="{FF2B5EF4-FFF2-40B4-BE49-F238E27FC236}">
                  <a16:creationId xmlns:a16="http://schemas.microsoft.com/office/drawing/2014/main" id="{BCAD24D8-BDA7-F2F0-DBD7-1F88FC245603}"/>
                </a:ext>
              </a:extLst>
            </p:cNvPr>
            <p:cNvSpPr txBox="1"/>
            <p:nvPr/>
          </p:nvSpPr>
          <p:spPr>
            <a:xfrm>
              <a:off x="2916662" y="4251218"/>
              <a:ext cx="2752200" cy="369332"/>
            </a:xfrm>
            <a:prstGeom prst="rect">
              <a:avLst/>
            </a:prstGeom>
            <a:noFill/>
          </p:spPr>
          <p:txBody>
            <a:bodyPr wrap="square" rtlCol="0">
              <a:spAutoFit/>
            </a:bodyPr>
            <a:lstStyle/>
            <a:p>
              <a:pPr algn="ctr"/>
              <a:r>
                <a:rPr lang="en-US" b="1">
                  <a:solidFill>
                    <a:schemeClr val="tx1"/>
                  </a:solidFill>
                  <a:ea typeface="Calibri"/>
                  <a:cs typeface="Calibri"/>
                </a:rPr>
                <a:t>Dr. Matthias Young</a:t>
              </a:r>
              <a:endParaRPr lang="en-US"/>
            </a:p>
          </p:txBody>
        </p:sp>
        <p:pic>
          <p:nvPicPr>
            <p:cNvPr id="1033" name="Picture 2">
              <a:extLst>
                <a:ext uri="{FF2B5EF4-FFF2-40B4-BE49-F238E27FC236}">
                  <a16:creationId xmlns:a16="http://schemas.microsoft.com/office/drawing/2014/main" id="{5FD82FED-5455-7CCA-F92C-5D1DF919C8D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449" b="25735"/>
            <a:stretch/>
          </p:blipFill>
          <p:spPr bwMode="auto">
            <a:xfrm>
              <a:off x="1210214" y="3509788"/>
              <a:ext cx="678730" cy="678730"/>
            </a:xfrm>
            <a:prstGeom prst="ellipse">
              <a:avLst/>
            </a:prstGeom>
            <a:noFill/>
            <a:extLst>
              <a:ext uri="{909E8E84-426E-40DD-AFC4-6F175D3DCCD1}">
                <a14:hiddenFill xmlns:a14="http://schemas.microsoft.com/office/drawing/2010/main">
                  <a:solidFill>
                    <a:srgbClr val="FFFFFF"/>
                  </a:solidFill>
                </a14:hiddenFill>
              </a:ext>
            </a:extLst>
          </p:spPr>
        </p:pic>
        <p:sp>
          <p:nvSpPr>
            <p:cNvPr id="1034" name="TextBox 1033">
              <a:extLst>
                <a:ext uri="{FF2B5EF4-FFF2-40B4-BE49-F238E27FC236}">
                  <a16:creationId xmlns:a16="http://schemas.microsoft.com/office/drawing/2014/main" id="{D2677C42-A9FC-4C2C-C016-14FB77A0EB87}"/>
                </a:ext>
              </a:extLst>
            </p:cNvPr>
            <p:cNvSpPr txBox="1"/>
            <p:nvPr/>
          </p:nvSpPr>
          <p:spPr>
            <a:xfrm>
              <a:off x="173480" y="4251218"/>
              <a:ext cx="2694748" cy="369332"/>
            </a:xfrm>
            <a:prstGeom prst="rect">
              <a:avLst/>
            </a:prstGeom>
            <a:noFill/>
          </p:spPr>
          <p:txBody>
            <a:bodyPr wrap="square" rtlCol="0">
              <a:spAutoFit/>
            </a:bodyPr>
            <a:lstStyle/>
            <a:p>
              <a:pPr algn="ctr"/>
              <a:r>
                <a:rPr lang="en-US" b="1"/>
                <a:t>Dr. Matthew </a:t>
              </a:r>
              <a:r>
                <a:rPr lang="en-US" b="1" err="1"/>
                <a:t>Masschmann</a:t>
              </a:r>
              <a:endParaRPr lang="en-US" b="1"/>
            </a:p>
          </p:txBody>
        </p:sp>
        <p:sp>
          <p:nvSpPr>
            <p:cNvPr id="1035" name="TextBox 1034">
              <a:extLst>
                <a:ext uri="{FF2B5EF4-FFF2-40B4-BE49-F238E27FC236}">
                  <a16:creationId xmlns:a16="http://schemas.microsoft.com/office/drawing/2014/main" id="{BE615D76-744D-7CFE-4AF7-D1ECDDA27F54}"/>
                </a:ext>
              </a:extLst>
            </p:cNvPr>
            <p:cNvSpPr txBox="1"/>
            <p:nvPr/>
          </p:nvSpPr>
          <p:spPr>
            <a:xfrm>
              <a:off x="173478" y="4605509"/>
              <a:ext cx="5495384" cy="3139321"/>
            </a:xfrm>
            <a:prstGeom prst="rect">
              <a:avLst/>
            </a:prstGeom>
            <a:solidFill>
              <a:schemeClr val="bg2"/>
            </a:solidFill>
          </p:spPr>
          <p:txBody>
            <a:bodyPr wrap="square" rtlCol="0">
              <a:spAutoFit/>
            </a:bodyPr>
            <a:lstStyle/>
            <a:p>
              <a:pPr marL="0" lvl="1" indent="0" algn="ctr">
                <a:buFont typeface="Wingdings" pitchFamily="2" charset="2"/>
                <a:buNone/>
              </a:pPr>
              <a:r>
                <a:rPr lang="en-US" sz="1800">
                  <a:solidFill>
                    <a:schemeClr val="tx1"/>
                  </a:solidFill>
                  <a:ea typeface="Calibri"/>
                  <a:cs typeface="Calibri"/>
                </a:rPr>
                <a:t>Area selective nanoscale-thin layer deposition </a:t>
              </a:r>
              <a:br>
                <a:rPr lang="en-US" sz="1800">
                  <a:solidFill>
                    <a:schemeClr val="tx1"/>
                  </a:solidFill>
                  <a:ea typeface="Calibri"/>
                  <a:cs typeface="Calibri"/>
                </a:rPr>
              </a:br>
              <a:r>
                <a:rPr lang="en-US" sz="1800">
                  <a:solidFill>
                    <a:schemeClr val="tx1"/>
                  </a:solidFill>
                  <a:ea typeface="Calibri"/>
                  <a:cs typeface="Calibri"/>
                </a:rPr>
                <a:t>via</a:t>
              </a:r>
              <a:r>
                <a:rPr lang="en-US">
                  <a:ea typeface="Calibri"/>
                  <a:cs typeface="Calibri"/>
                </a:rPr>
                <a:t> </a:t>
              </a:r>
              <a:r>
                <a:rPr lang="en-US" sz="1800">
                  <a:solidFill>
                    <a:schemeClr val="tx1"/>
                  </a:solidFill>
                  <a:ea typeface="Calibri"/>
                  <a:cs typeface="Calibri"/>
                </a:rPr>
                <a:t>precise functional group lithography</a:t>
              </a:r>
            </a:p>
            <a:p>
              <a:pPr marL="0" lvl="1" indent="0" algn="ctr">
                <a:buFont typeface="Wingdings" pitchFamily="2" charset="2"/>
                <a:buNone/>
              </a:pPr>
              <a:endParaRPr lang="en-US">
                <a:cs typeface="Calibri"/>
              </a:endParaRPr>
            </a:p>
            <a:p>
              <a:pPr marL="0" lvl="1" indent="0" algn="ctr">
                <a:buFont typeface="Wingdings" pitchFamily="2" charset="2"/>
                <a:buNone/>
              </a:pPr>
              <a:endParaRPr lang="en-US" sz="1800">
                <a:solidFill>
                  <a:schemeClr val="tx1"/>
                </a:solidFill>
                <a:cs typeface="Calibri"/>
              </a:endParaRPr>
            </a:p>
            <a:p>
              <a:pPr marL="0" lvl="1" indent="0" algn="ctr">
                <a:buFont typeface="Wingdings" pitchFamily="2" charset="2"/>
                <a:buNone/>
              </a:pPr>
              <a:endParaRPr lang="en-US">
                <a:cs typeface="Calibri"/>
              </a:endParaRPr>
            </a:p>
            <a:p>
              <a:pPr marL="0" lvl="1" indent="0" algn="ctr">
                <a:buFont typeface="Wingdings" pitchFamily="2" charset="2"/>
                <a:buNone/>
              </a:pPr>
              <a:endParaRPr lang="en-US" sz="1800">
                <a:solidFill>
                  <a:schemeClr val="tx1"/>
                </a:solidFill>
                <a:cs typeface="Calibri"/>
              </a:endParaRPr>
            </a:p>
            <a:p>
              <a:pPr marL="0" lvl="1" indent="0" algn="ctr">
                <a:buFont typeface="Wingdings" pitchFamily="2" charset="2"/>
                <a:buNone/>
              </a:pPr>
              <a:endParaRPr lang="en-US">
                <a:cs typeface="Calibri"/>
              </a:endParaRPr>
            </a:p>
            <a:p>
              <a:pPr marL="0" lvl="1" indent="0" algn="ctr">
                <a:buFont typeface="Wingdings" pitchFamily="2" charset="2"/>
                <a:buNone/>
              </a:pPr>
              <a:endParaRPr lang="en-US" sz="1800">
                <a:solidFill>
                  <a:schemeClr val="tx1"/>
                </a:solidFill>
                <a:cs typeface="Calibri"/>
              </a:endParaRPr>
            </a:p>
            <a:p>
              <a:pPr marL="0" lvl="1" indent="0" algn="ctr">
                <a:buFont typeface="Wingdings" pitchFamily="2" charset="2"/>
                <a:buNone/>
              </a:pPr>
              <a:endParaRPr lang="en-US">
                <a:cs typeface="Calibri"/>
              </a:endParaRPr>
            </a:p>
            <a:p>
              <a:pPr marL="0" lvl="1" indent="0" algn="ctr">
                <a:buFont typeface="Wingdings" pitchFamily="2" charset="2"/>
                <a:buNone/>
              </a:pPr>
              <a:endParaRPr lang="en-US" sz="1800">
                <a:solidFill>
                  <a:schemeClr val="tx1"/>
                </a:solidFill>
                <a:cs typeface="Calibri"/>
              </a:endParaRPr>
            </a:p>
            <a:p>
              <a:pPr marL="0" lvl="1" indent="0" algn="ctr">
                <a:buFont typeface="Wingdings" pitchFamily="2" charset="2"/>
                <a:buNone/>
              </a:pPr>
              <a:endParaRPr lang="en-US" sz="1800">
                <a:solidFill>
                  <a:schemeClr val="tx1"/>
                </a:solidFill>
              </a:endParaRPr>
            </a:p>
          </p:txBody>
        </p:sp>
        <p:pic>
          <p:nvPicPr>
            <p:cNvPr id="1036" name="Picture 1035" descr="Logo&#10;&#10;Description automatically generated">
              <a:extLst>
                <a:ext uri="{FF2B5EF4-FFF2-40B4-BE49-F238E27FC236}">
                  <a16:creationId xmlns:a16="http://schemas.microsoft.com/office/drawing/2014/main" id="{AB75734B-FCAF-5B1E-8A9D-A8E46F17A65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7339" y="3378406"/>
              <a:ext cx="647329" cy="739182"/>
            </a:xfrm>
            <a:prstGeom prst="rect">
              <a:avLst/>
            </a:prstGeom>
          </p:spPr>
        </p:pic>
      </p:grpSp>
      <p:grpSp>
        <p:nvGrpSpPr>
          <p:cNvPr id="1049" name="UMKC PATENT">
            <a:extLst>
              <a:ext uri="{FF2B5EF4-FFF2-40B4-BE49-F238E27FC236}">
                <a16:creationId xmlns:a16="http://schemas.microsoft.com/office/drawing/2014/main" id="{BDD17F78-6DC3-E3D2-B8C0-C8247C6EAC06}"/>
              </a:ext>
            </a:extLst>
          </p:cNvPr>
          <p:cNvGrpSpPr/>
          <p:nvPr/>
        </p:nvGrpSpPr>
        <p:grpSpPr>
          <a:xfrm>
            <a:off x="5790124" y="4718528"/>
            <a:ext cx="6401876" cy="2363136"/>
            <a:chOff x="-801170" y="3335969"/>
            <a:chExt cx="6401876" cy="2363136"/>
          </a:xfrm>
        </p:grpSpPr>
        <p:sp>
          <p:nvSpPr>
            <p:cNvPr id="1039" name="Rectangle 1038">
              <a:extLst>
                <a:ext uri="{FF2B5EF4-FFF2-40B4-BE49-F238E27FC236}">
                  <a16:creationId xmlns:a16="http://schemas.microsoft.com/office/drawing/2014/main" id="{521A8DCF-6A1E-C87F-4ED9-4DD9C69FED5F}"/>
                </a:ext>
              </a:extLst>
            </p:cNvPr>
            <p:cNvSpPr/>
            <p:nvPr/>
          </p:nvSpPr>
          <p:spPr>
            <a:xfrm>
              <a:off x="105323" y="3335969"/>
              <a:ext cx="2752200" cy="1177848"/>
            </a:xfrm>
            <a:prstGeom prst="rect">
              <a:avLst/>
            </a:prstGeom>
            <a:solidFill>
              <a:srgbClr val="B0D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ound Same Side Corner Rectangle 1039">
              <a:extLst>
                <a:ext uri="{FF2B5EF4-FFF2-40B4-BE49-F238E27FC236}">
                  <a16:creationId xmlns:a16="http://schemas.microsoft.com/office/drawing/2014/main" id="{32E043BE-66A9-214C-F6BB-2FE201E168D4}"/>
                </a:ext>
              </a:extLst>
            </p:cNvPr>
            <p:cNvSpPr/>
            <p:nvPr/>
          </p:nvSpPr>
          <p:spPr>
            <a:xfrm rot="16200000">
              <a:off x="-626214" y="3173308"/>
              <a:ext cx="588769" cy="914400"/>
            </a:xfrm>
            <a:prstGeom prst="round2SameRect">
              <a:avLst/>
            </a:prstGeom>
            <a:solidFill>
              <a:srgbClr val="B0D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A0FBD6B8-A568-FEFA-E318-563E6E7B1F1B}"/>
                </a:ext>
              </a:extLst>
            </p:cNvPr>
            <p:cNvSpPr/>
            <p:nvPr/>
          </p:nvSpPr>
          <p:spPr>
            <a:xfrm>
              <a:off x="2848506" y="3335969"/>
              <a:ext cx="2752200" cy="1177848"/>
            </a:xfrm>
            <a:prstGeom prst="rect">
              <a:avLst/>
            </a:prstGeom>
            <a:solidFill>
              <a:srgbClr val="B0D0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2" name="Picture 2">
              <a:extLst>
                <a:ext uri="{FF2B5EF4-FFF2-40B4-BE49-F238E27FC236}">
                  <a16:creationId xmlns:a16="http://schemas.microsoft.com/office/drawing/2014/main" id="{AC13155B-9524-EE04-BC25-69CF2232E64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360" t="6116" r="5689" b="29315"/>
            <a:stretch/>
          </p:blipFill>
          <p:spPr bwMode="auto">
            <a:xfrm>
              <a:off x="3885241" y="3403055"/>
              <a:ext cx="678730" cy="678730"/>
            </a:xfrm>
            <a:prstGeom prst="ellipse">
              <a:avLst/>
            </a:prstGeom>
            <a:noFill/>
            <a:extLst>
              <a:ext uri="{909E8E84-426E-40DD-AFC4-6F175D3DCCD1}">
                <a14:hiddenFill xmlns:a14="http://schemas.microsoft.com/office/drawing/2010/main">
                  <a:solidFill>
                    <a:srgbClr val="FFFFFF"/>
                  </a:solidFill>
                </a14:hiddenFill>
              </a:ext>
            </a:extLst>
          </p:spPr>
        </p:pic>
        <p:sp>
          <p:nvSpPr>
            <p:cNvPr id="1043" name="TextBox 1042">
              <a:extLst>
                <a:ext uri="{FF2B5EF4-FFF2-40B4-BE49-F238E27FC236}">
                  <a16:creationId xmlns:a16="http://schemas.microsoft.com/office/drawing/2014/main" id="{A5E5A34E-F142-0802-183F-A73392F47F12}"/>
                </a:ext>
              </a:extLst>
            </p:cNvPr>
            <p:cNvSpPr txBox="1"/>
            <p:nvPr/>
          </p:nvSpPr>
          <p:spPr>
            <a:xfrm>
              <a:off x="2848506" y="4144485"/>
              <a:ext cx="2752200" cy="369332"/>
            </a:xfrm>
            <a:prstGeom prst="rect">
              <a:avLst/>
            </a:prstGeom>
            <a:noFill/>
          </p:spPr>
          <p:txBody>
            <a:bodyPr wrap="square" rtlCol="0">
              <a:spAutoFit/>
            </a:bodyPr>
            <a:lstStyle/>
            <a:p>
              <a:pPr algn="ctr"/>
              <a:r>
                <a:rPr lang="en-US" b="1">
                  <a:solidFill>
                    <a:schemeClr val="tx1"/>
                  </a:solidFill>
                  <a:ea typeface="Calibri"/>
                  <a:cs typeface="Calibri"/>
                </a:rPr>
                <a:t>Dr. Tony Caruso</a:t>
              </a:r>
              <a:endParaRPr lang="en-US" sz="1800"/>
            </a:p>
          </p:txBody>
        </p:sp>
        <p:pic>
          <p:nvPicPr>
            <p:cNvPr id="1044" name="Picture 2">
              <a:extLst>
                <a:ext uri="{FF2B5EF4-FFF2-40B4-BE49-F238E27FC236}">
                  <a16:creationId xmlns:a16="http://schemas.microsoft.com/office/drawing/2014/main" id="{4030CA7B-F0CC-EC8C-E109-297DA912DDB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826" t="3946" r="7717" b="12597"/>
            <a:stretch/>
          </p:blipFill>
          <p:spPr bwMode="auto">
            <a:xfrm>
              <a:off x="1142058" y="3403055"/>
              <a:ext cx="678730" cy="678730"/>
            </a:xfrm>
            <a:prstGeom prst="ellipse">
              <a:avLst/>
            </a:prstGeom>
            <a:noFill/>
            <a:extLst>
              <a:ext uri="{909E8E84-426E-40DD-AFC4-6F175D3DCCD1}">
                <a14:hiddenFill xmlns:a14="http://schemas.microsoft.com/office/drawing/2010/main">
                  <a:solidFill>
                    <a:srgbClr val="FFFFFF"/>
                  </a:solidFill>
                </a14:hiddenFill>
              </a:ext>
            </a:extLst>
          </p:spPr>
        </p:pic>
        <p:sp>
          <p:nvSpPr>
            <p:cNvPr id="1045" name="TextBox 1044">
              <a:extLst>
                <a:ext uri="{FF2B5EF4-FFF2-40B4-BE49-F238E27FC236}">
                  <a16:creationId xmlns:a16="http://schemas.microsoft.com/office/drawing/2014/main" id="{29398716-1EE6-0157-CA7D-1FEE155D6E94}"/>
                </a:ext>
              </a:extLst>
            </p:cNvPr>
            <p:cNvSpPr txBox="1"/>
            <p:nvPr/>
          </p:nvSpPr>
          <p:spPr>
            <a:xfrm>
              <a:off x="105324" y="4144485"/>
              <a:ext cx="2694748" cy="369332"/>
            </a:xfrm>
            <a:prstGeom prst="rect">
              <a:avLst/>
            </a:prstGeom>
            <a:noFill/>
          </p:spPr>
          <p:txBody>
            <a:bodyPr wrap="square" rtlCol="0">
              <a:spAutoFit/>
            </a:bodyPr>
            <a:lstStyle/>
            <a:p>
              <a:pPr algn="ctr"/>
              <a:r>
                <a:rPr lang="en-US" b="1">
                  <a:solidFill>
                    <a:schemeClr val="tx1"/>
                  </a:solidFill>
                  <a:ea typeface="Calibri"/>
                  <a:cs typeface="Calibri"/>
                </a:rPr>
                <a:t>Dr. </a:t>
              </a:r>
              <a:r>
                <a:rPr lang="en-US" b="1" err="1">
                  <a:solidFill>
                    <a:schemeClr val="tx1"/>
                  </a:solidFill>
                  <a:ea typeface="Calibri"/>
                  <a:cs typeface="Calibri"/>
                </a:rPr>
                <a:t>Plamen</a:t>
              </a:r>
              <a:r>
                <a:rPr lang="en-US" b="1">
                  <a:solidFill>
                    <a:schemeClr val="tx1"/>
                  </a:solidFill>
                  <a:ea typeface="Calibri"/>
                  <a:cs typeface="Calibri"/>
                </a:rPr>
                <a:t> </a:t>
              </a:r>
              <a:r>
                <a:rPr lang="en-US" b="1" err="1">
                  <a:solidFill>
                    <a:schemeClr val="tx1"/>
                  </a:solidFill>
                  <a:ea typeface="Calibri"/>
                  <a:cs typeface="Calibri"/>
                </a:rPr>
                <a:t>Doynov</a:t>
              </a:r>
              <a:endParaRPr lang="en-US" sz="1800"/>
            </a:p>
          </p:txBody>
        </p:sp>
        <p:sp>
          <p:nvSpPr>
            <p:cNvPr id="1046" name="TextBox 1045">
              <a:extLst>
                <a:ext uri="{FF2B5EF4-FFF2-40B4-BE49-F238E27FC236}">
                  <a16:creationId xmlns:a16="http://schemas.microsoft.com/office/drawing/2014/main" id="{4A6B6D62-3AF9-27E0-9333-AF8991C0B7B0}"/>
                </a:ext>
              </a:extLst>
            </p:cNvPr>
            <p:cNvSpPr txBox="1"/>
            <p:nvPr/>
          </p:nvSpPr>
          <p:spPr>
            <a:xfrm>
              <a:off x="105322" y="4498776"/>
              <a:ext cx="5495384" cy="1200329"/>
            </a:xfrm>
            <a:prstGeom prst="rect">
              <a:avLst/>
            </a:prstGeom>
            <a:solidFill>
              <a:srgbClr val="B0D0EF"/>
            </a:solidFill>
          </p:spPr>
          <p:txBody>
            <a:bodyPr wrap="square" rtlCol="0">
              <a:spAutoFit/>
            </a:bodyPr>
            <a:lstStyle/>
            <a:p>
              <a:pPr marL="0" lvl="1" indent="0" algn="ctr">
                <a:buFont typeface="Wingdings" pitchFamily="2" charset="2"/>
                <a:buNone/>
              </a:pPr>
              <a:r>
                <a:rPr lang="en-US" sz="1800">
                  <a:solidFill>
                    <a:schemeClr val="tx1"/>
                  </a:solidFill>
                  <a:ea typeface="Calibri"/>
                  <a:cs typeface="Calibri"/>
                </a:rPr>
                <a:t>High-efficiency high-power microwave generation </a:t>
              </a:r>
              <a:br>
                <a:rPr lang="en-US" sz="1800">
                  <a:solidFill>
                    <a:schemeClr val="tx1"/>
                  </a:solidFill>
                  <a:ea typeface="Calibri"/>
                  <a:cs typeface="Calibri"/>
                </a:rPr>
              </a:br>
              <a:r>
                <a:rPr lang="en-US" sz="1800">
                  <a:solidFill>
                    <a:schemeClr val="tx1"/>
                  </a:solidFill>
                  <a:ea typeface="Calibri"/>
                  <a:cs typeface="Calibri"/>
                </a:rPr>
                <a:t>using </a:t>
              </a:r>
              <a:r>
                <a:rPr lang="en-US" sz="1800" err="1">
                  <a:solidFill>
                    <a:schemeClr val="tx1"/>
                  </a:solidFill>
                  <a:ea typeface="Calibri"/>
                  <a:cs typeface="Calibri"/>
                </a:rPr>
                <a:t>multipass</a:t>
              </a:r>
              <a:r>
                <a:rPr lang="en-US" sz="1800">
                  <a:solidFill>
                    <a:schemeClr val="tx1"/>
                  </a:solidFill>
                  <a:ea typeface="Calibri"/>
                  <a:cs typeface="Calibri"/>
                </a:rPr>
                <a:t> non-linear network topologies</a:t>
              </a:r>
            </a:p>
            <a:p>
              <a:pPr marL="0" lvl="1" indent="0" algn="ctr">
                <a:buFont typeface="Wingdings" pitchFamily="2" charset="2"/>
                <a:buNone/>
              </a:pPr>
              <a:endParaRPr lang="en-US">
                <a:ea typeface="Calibri"/>
                <a:cs typeface="Calibri"/>
              </a:endParaRPr>
            </a:p>
            <a:p>
              <a:pPr marL="0" lvl="1" indent="0" algn="ctr">
                <a:buFont typeface="Wingdings" pitchFamily="2" charset="2"/>
                <a:buNone/>
              </a:pPr>
              <a:endParaRPr lang="en-US" sz="1800">
                <a:solidFill>
                  <a:schemeClr val="tx1"/>
                </a:solidFill>
                <a:ea typeface="Calibri"/>
                <a:cs typeface="Calibri"/>
              </a:endParaRPr>
            </a:p>
          </p:txBody>
        </p:sp>
        <p:pic>
          <p:nvPicPr>
            <p:cNvPr id="1048" name="Picture 1047">
              <a:extLst>
                <a:ext uri="{FF2B5EF4-FFF2-40B4-BE49-F238E27FC236}">
                  <a16:creationId xmlns:a16="http://schemas.microsoft.com/office/drawing/2014/main" id="{48AA35F6-B9B4-CB61-966B-4FB7CE72C2A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801170" y="3351201"/>
              <a:ext cx="942855" cy="510713"/>
            </a:xfrm>
            <a:prstGeom prst="rect">
              <a:avLst/>
            </a:prstGeom>
          </p:spPr>
        </p:pic>
      </p:grpSp>
    </p:spTree>
    <p:extLst>
      <p:ext uri="{BB962C8B-B14F-4D97-AF65-F5344CB8AC3E}">
        <p14:creationId xmlns:p14="http://schemas.microsoft.com/office/powerpoint/2010/main" val="3781665279"/>
      </p:ext>
    </p:extLst>
  </p:cSld>
  <p:clrMapOvr>
    <a:masterClrMapping/>
  </p:clrMapOvr>
</p:sld>
</file>

<file path=ppt/theme/theme1.xml><?xml version="1.0" encoding="utf-8"?>
<a:theme xmlns:a="http://schemas.openxmlformats.org/drawingml/2006/main" name="Office Theme">
  <a:themeElements>
    <a:clrScheme name="Custom 18">
      <a:dk1>
        <a:sysClr val="windowText" lastClr="000000"/>
      </a:dk1>
      <a:lt1>
        <a:sysClr val="window" lastClr="FFFFFF"/>
      </a:lt1>
      <a:dk2>
        <a:srgbClr val="2D3D54"/>
      </a:dk2>
      <a:lt2>
        <a:srgbClr val="F1B82D"/>
      </a:lt2>
      <a:accent1>
        <a:srgbClr val="64697C"/>
      </a:accent1>
      <a:accent2>
        <a:srgbClr val="F6CD79"/>
      </a:accent2>
      <a:accent3>
        <a:srgbClr val="B3B2C0"/>
      </a:accent3>
      <a:accent4>
        <a:srgbClr val="F9E2B6"/>
      </a:accent4>
      <a:accent5>
        <a:srgbClr val="DADBE0"/>
      </a:accent5>
      <a:accent6>
        <a:srgbClr val="FDF4E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MSystem-Template-PowerPoint-4c-SigLine" id="{1F711175-5B22-B943-91C0-30E47420E33F}" vid="{FAAF7995-4BA1-4F48-976F-57A7754701B3}"/>
    </a:ext>
  </a:extLst>
</a:theme>
</file>

<file path=ppt/theme/theme2.xml><?xml version="1.0" encoding="utf-8"?>
<a:theme xmlns:a="http://schemas.openxmlformats.org/drawingml/2006/main" name="Office Theme">
  <a:themeElements>
    <a:clrScheme name="UM Sys">
      <a:dk1>
        <a:srgbClr val="000000"/>
      </a:dk1>
      <a:lt1>
        <a:sysClr val="window" lastClr="FFFFFF"/>
      </a:lt1>
      <a:dk2>
        <a:srgbClr val="1C3044"/>
      </a:dk2>
      <a:lt2>
        <a:srgbClr val="F6CD79"/>
      </a:lt2>
      <a:accent1>
        <a:srgbClr val="0066CC"/>
      </a:accent1>
      <a:accent2>
        <a:srgbClr val="007A33"/>
      </a:accent2>
      <a:accent3>
        <a:srgbClr val="981E32"/>
      </a:accent3>
      <a:accent4>
        <a:srgbClr val="F1B82D"/>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Mizzou 2020">
      <a:dk1>
        <a:srgbClr val="000000"/>
      </a:dk1>
      <a:lt1>
        <a:srgbClr val="FFFFFF"/>
      </a:lt1>
      <a:dk2>
        <a:srgbClr val="8F8883"/>
      </a:dk2>
      <a:lt2>
        <a:srgbClr val="DAD4CC"/>
      </a:lt2>
      <a:accent1>
        <a:srgbClr val="F0B82C"/>
      </a:accent1>
      <a:accent2>
        <a:srgbClr val="1C5E90"/>
      </a:accent2>
      <a:accent3>
        <a:srgbClr val="BD5B2B"/>
      </a:accent3>
      <a:accent4>
        <a:srgbClr val="69901D"/>
      </a:accent4>
      <a:accent5>
        <a:srgbClr val="900000"/>
      </a:accent5>
      <a:accent6>
        <a:srgbClr val="D7D7D7"/>
      </a:accent6>
      <a:hlink>
        <a:srgbClr val="900000"/>
      </a:hlink>
      <a:folHlink>
        <a:srgbClr val="1C5E9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MU Brand">
    <a:dk1>
      <a:sysClr val="windowText" lastClr="000000"/>
    </a:dk1>
    <a:lt1>
      <a:sysClr val="window" lastClr="FFFFFF"/>
    </a:lt1>
    <a:dk2>
      <a:srgbClr val="44546A"/>
    </a:dk2>
    <a:lt2>
      <a:srgbClr val="E7E6E6"/>
    </a:lt2>
    <a:accent1>
      <a:srgbClr val="F1B82D"/>
    </a:accent1>
    <a:accent2>
      <a:srgbClr val="7D7D7D"/>
    </a:accent2>
    <a:accent3>
      <a:srgbClr val="1C5E90"/>
    </a:accent3>
    <a:accent4>
      <a:srgbClr val="69901D"/>
    </a:accent4>
    <a:accent5>
      <a:srgbClr val="900000"/>
    </a:accent5>
    <a:accent6>
      <a:srgbClr val="BD5C2C"/>
    </a:accent6>
    <a:hlink>
      <a:srgbClr val="E4F1F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529da04-1e3e-4ce1-8caf-d0e959ac5194">
      <UserInfo>
        <DisplayName>Wiemann, Kelly J.</DisplayName>
        <AccountId>22</AccountId>
        <AccountType/>
      </UserInfo>
      <UserInfo>
        <DisplayName>Gourley, Zachary</DisplayName>
        <AccountId>112</AccountId>
        <AccountType/>
      </UserInfo>
      <UserInfo>
        <DisplayName>Brandt, Julie L.</DisplayName>
        <AccountId>173</AccountId>
        <AccountType/>
      </UserInfo>
      <UserInfo>
        <DisplayName>Seidel, Karinna J.</DisplayName>
        <AccountId>27</AccountId>
        <AccountType/>
      </UserInfo>
      <UserInfo>
        <DisplayName>Mcclelland, Stephanie</DisplayName>
        <AccountId>128</AccountId>
        <AccountType/>
      </UserInfo>
      <UserInfo>
        <DisplayName>Roy, Jenna M.</DisplayName>
        <AccountId>25</AccountId>
        <AccountType/>
      </UserInfo>
      <UserInfo>
        <DisplayName>Waibel, Janet A.</DisplayName>
        <AccountId>20</AccountId>
        <AccountType/>
      </UserInfo>
      <UserInfo>
        <DisplayName>Magee, Hansa</DisplayName>
        <AccountId>184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EA52BEEC2954F4ABFE4AE790664D1A5" ma:contentTypeVersion="1" ma:contentTypeDescription="Create a new document." ma:contentTypeScope="" ma:versionID="8651cdd19e5fb8594ead6fddebee70e0">
  <xsd:schema xmlns:xsd="http://www.w3.org/2001/XMLSchema" xmlns:xs="http://www.w3.org/2001/XMLSchema" xmlns:p="http://schemas.microsoft.com/office/2006/metadata/properties" xmlns:ns2="e529da04-1e3e-4ce1-8caf-d0e959ac5194" targetNamespace="http://schemas.microsoft.com/office/2006/metadata/properties" ma:root="true" ma:fieldsID="c2064deb3acd1542f6d47454fb1025d9" ns2:_="">
    <xsd:import namespace="e529da04-1e3e-4ce1-8caf-d0e959ac519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29da04-1e3e-4ce1-8caf-d0e959ac519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39E2EC-5829-4446-8201-79C874A366BA}">
  <ds:schemaRefs>
    <ds:schemaRef ds:uri="1569398f-5e8b-4ecd-a02c-f72ec65fda51"/>
    <ds:schemaRef ds:uri="581eb825-9c09-4eaa-8321-2f2b2aada7b6"/>
    <ds:schemaRef ds:uri="8406ae3b-34aa-4470-a9be-d7fd2ad49c12"/>
    <ds:schemaRef ds:uri="b7ed6854-838a-4ae4-ab1f-9e6f71bed5e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66AEB17-C4BE-47B3-A03E-6E890B3195FC}">
  <ds:schemaRefs>
    <ds:schemaRef ds:uri="http://schemas.microsoft.com/sharepoint/v3/contenttype/forms"/>
  </ds:schemaRefs>
</ds:datastoreItem>
</file>

<file path=customXml/itemProps3.xml><?xml version="1.0" encoding="utf-8"?>
<ds:datastoreItem xmlns:ds="http://schemas.openxmlformats.org/officeDocument/2006/customXml" ds:itemID="{5728E28C-F3B8-4C70-9B91-B3E443662FC2}"/>
</file>

<file path=docProps/app.xml><?xml version="1.0" encoding="utf-8"?>
<Properties xmlns="http://schemas.openxmlformats.org/officeDocument/2006/extended-properties" xmlns:vt="http://schemas.openxmlformats.org/officeDocument/2006/docPropsVTypes">
  <Template>UMSystem-Template-PowerPoint-4c-SigLine</Template>
  <Application>Microsoft Office PowerPoint</Application>
  <PresentationFormat>Widescreen</PresentationFormat>
  <Slides>43</Slides>
  <Notes>18</Notes>
  <HiddenSlides>0</HiddenSlides>
  <ScaleCrop>false</ScaleCrop>
  <HeadingPairs>
    <vt:vector size="4" baseType="variant">
      <vt:variant>
        <vt:lpstr>Theme</vt:lpstr>
      </vt:variant>
      <vt:variant>
        <vt:i4>3</vt:i4>
      </vt:variant>
      <vt:variant>
        <vt:lpstr>Slide Titles</vt:lpstr>
      </vt:variant>
      <vt:variant>
        <vt:i4>43</vt:i4>
      </vt:variant>
    </vt:vector>
  </HeadingPairs>
  <TitlesOfParts>
    <vt:vector size="46" baseType="lpstr">
      <vt:lpstr>Office Theme</vt:lpstr>
      <vt:lpstr>Office Theme</vt:lpstr>
      <vt:lpstr>Office Theme</vt:lpstr>
      <vt:lpstr>PRESIDENT’S  REPORT​</vt:lpstr>
      <vt:lpstr>Core Appropriations: $510M*</vt:lpstr>
      <vt:lpstr>Additional State Funding*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Congratulations Graduates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Update</vt:lpstr>
      <vt:lpstr>IT Update Software Procurement</vt:lpstr>
      <vt:lpstr>IT Update Budget &amp; Funding</vt:lpstr>
      <vt:lpstr>IT Update Research IT</vt:lpstr>
      <vt:lpstr>IT Update Information Security</vt:lpstr>
      <vt:lpstr>IT Update Governance &amp; Leadership</vt:lpstr>
      <vt:lpstr>IT Update Network &amp; Infrastructure</vt:lpstr>
      <vt:lpstr>IT Update Enterprise Applications</vt:lpstr>
      <vt:lpstr>PowerPoint Presentation</vt:lpstr>
      <vt:lpstr>PowerPoint Presentation</vt:lpstr>
      <vt:lpstr>GR Update</vt:lpstr>
      <vt:lpstr>MoExcels Projects - $18M</vt:lpstr>
      <vt:lpstr>Capital Projects - $48M</vt:lpstr>
      <vt:lpstr>PowerPoint Presentation</vt:lpstr>
      <vt:lpstr>America’s Best Colleges 2024</vt:lpstr>
      <vt:lpstr>PowerPoint Presentation</vt:lpstr>
      <vt:lpstr>PowerPoint Presentation</vt:lpstr>
      <vt:lpstr>Fall Degree Completions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Gourley, Zachary</dc:creator>
  <cp:revision>1</cp:revision>
  <cp:lastPrinted>2017-03-14T18:08:43Z</cp:lastPrinted>
  <dcterms:created xsi:type="dcterms:W3CDTF">2024-02-02T20:25:16Z</dcterms:created>
  <dcterms:modified xsi:type="dcterms:W3CDTF">2024-06-27T13:47:50Z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0x0101000EA52BEEC2954F4ABFE4AE790664D1A5</vt:lpwstr>
  </property>
  <property fmtid="{D5CDD505-2E9C-101B-9397-08002B2CF9AE}" pid="3" name="MediaServiceImageTags">
    <vt:lpwstr/>
  </property>
</Properties>
</file>